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70" r:id="rId3"/>
    <p:sldId id="271" r:id="rId4"/>
    <p:sldId id="273" r:id="rId5"/>
    <p:sldId id="267" r:id="rId6"/>
    <p:sldId id="266" r:id="rId7"/>
    <p:sldId id="265" r:id="rId8"/>
    <p:sldId id="276" r:id="rId9"/>
    <p:sldId id="277" r:id="rId10"/>
    <p:sldId id="278" r:id="rId11"/>
    <p:sldId id="279" r:id="rId12"/>
    <p:sldId id="280" r:id="rId13"/>
    <p:sldId id="263" r:id="rId14"/>
    <p:sldId id="264" r:id="rId15"/>
    <p:sldId id="261" r:id="rId16"/>
    <p:sldId id="259" r:id="rId17"/>
    <p:sldId id="260" r:id="rId18"/>
    <p:sldId id="272" r:id="rId19"/>
    <p:sldId id="274" r:id="rId20"/>
    <p:sldId id="258" r:id="rId21"/>
    <p:sldId id="257" r:id="rId22"/>
    <p:sldId id="268" r:id="rId23"/>
    <p:sldId id="275" r:id="rId24"/>
    <p:sldId id="281" r:id="rId25"/>
    <p:sldId id="262" r:id="rId26"/>
  </p:sldIdLst>
  <p:sldSz cx="73152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4"/>
    <p:restoredTop sz="94656"/>
  </p:normalViewPr>
  <p:slideViewPr>
    <p:cSldViewPr snapToGrid="0">
      <p:cViewPr varScale="1">
        <p:scale>
          <a:sx n="60" d="100"/>
          <a:sy n="60" d="100"/>
        </p:scale>
        <p:origin x="23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48640" y="1646133"/>
            <a:ext cx="6217920" cy="3501813"/>
          </a:xfrm>
        </p:spPr>
        <p:txBody>
          <a:bodyPr anchor="b"/>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914400" y="5282990"/>
            <a:ext cx="5486400" cy="2428450"/>
          </a:xfrm>
        </p:spPr>
        <p:txBody>
          <a:bodyPr/>
          <a:lstStyle>
            <a:lvl1pPr marL="0" indent="0" algn="ctr">
              <a:buNone/>
              <a:defRPr sz="1920"/>
            </a:lvl1pPr>
            <a:lvl2pPr marL="365765" indent="0" algn="ctr">
              <a:buNone/>
              <a:defRPr sz="1600"/>
            </a:lvl2pPr>
            <a:lvl3pPr marL="731529" indent="0" algn="ctr">
              <a:buNone/>
              <a:defRPr sz="1440"/>
            </a:lvl3pPr>
            <a:lvl4pPr marL="1097294" indent="0" algn="ctr">
              <a:buNone/>
              <a:defRPr sz="1280"/>
            </a:lvl4pPr>
            <a:lvl5pPr marL="1463058" indent="0" algn="ctr">
              <a:buNone/>
              <a:defRPr sz="1280"/>
            </a:lvl5pPr>
            <a:lvl6pPr marL="1828823" indent="0" algn="ctr">
              <a:buNone/>
              <a:defRPr sz="1280"/>
            </a:lvl6pPr>
            <a:lvl7pPr marL="2194587" indent="0" algn="ctr">
              <a:buNone/>
              <a:defRPr sz="1280"/>
            </a:lvl7pPr>
            <a:lvl8pPr marL="2560352" indent="0" algn="ctr">
              <a:buNone/>
              <a:defRPr sz="1280"/>
            </a:lvl8pPr>
            <a:lvl9pPr marL="2926117" indent="0" algn="ctr">
              <a:buNone/>
              <a:defRPr sz="12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489787-641D-5D42-AFB3-66C9AB87577A}" type="datetimeFigureOut">
              <a:rPr lang="en-US" smtClean="0"/>
              <a:t>12/27/24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2371976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489787-641D-5D42-AFB3-66C9AB87577A}" type="datetimeFigureOut">
              <a:rPr lang="en-US" smtClean="0"/>
              <a:t>12/27/24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2927151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234940" y="535516"/>
            <a:ext cx="1577340" cy="852403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02921" y="535516"/>
            <a:ext cx="4640580" cy="852403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489787-641D-5D42-AFB3-66C9AB87577A}" type="datetimeFigureOut">
              <a:rPr lang="en-US" smtClean="0"/>
              <a:t>12/27/24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2631321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489787-641D-5D42-AFB3-66C9AB87577A}" type="datetimeFigureOut">
              <a:rPr lang="en-US" smtClean="0"/>
              <a:t>12/27/24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4048571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99110" y="2507619"/>
            <a:ext cx="6309360" cy="4184014"/>
          </a:xfrm>
        </p:spPr>
        <p:txBody>
          <a:bodyPr anchor="b"/>
          <a:lstStyle>
            <a:lvl1pPr>
              <a:defRPr sz="4800"/>
            </a:lvl1pPr>
          </a:lstStyle>
          <a:p>
            <a:r>
              <a:rPr lang="en-US"/>
              <a:t>Click to edit Master title style</a:t>
            </a:r>
            <a:endParaRPr lang="en-US" dirty="0"/>
          </a:p>
        </p:txBody>
      </p:sp>
      <p:sp>
        <p:nvSpPr>
          <p:cNvPr id="3" name="Text Placeholder 2"/>
          <p:cNvSpPr>
            <a:spLocks noGrp="1"/>
          </p:cNvSpPr>
          <p:nvPr>
            <p:ph type="body" idx="1"/>
          </p:nvPr>
        </p:nvSpPr>
        <p:spPr>
          <a:xfrm>
            <a:off x="499110" y="6731215"/>
            <a:ext cx="6309360" cy="2200274"/>
          </a:xfrm>
        </p:spPr>
        <p:txBody>
          <a:bodyPr/>
          <a:lstStyle>
            <a:lvl1pPr marL="0" indent="0">
              <a:buNone/>
              <a:defRPr sz="1920">
                <a:solidFill>
                  <a:schemeClr val="tx1">
                    <a:tint val="82000"/>
                  </a:schemeClr>
                </a:solidFill>
              </a:defRPr>
            </a:lvl1pPr>
            <a:lvl2pPr marL="365765" indent="0">
              <a:buNone/>
              <a:defRPr sz="1600">
                <a:solidFill>
                  <a:schemeClr val="tx1">
                    <a:tint val="82000"/>
                  </a:schemeClr>
                </a:solidFill>
              </a:defRPr>
            </a:lvl2pPr>
            <a:lvl3pPr marL="731529" indent="0">
              <a:buNone/>
              <a:defRPr sz="1440">
                <a:solidFill>
                  <a:schemeClr val="tx1">
                    <a:tint val="82000"/>
                  </a:schemeClr>
                </a:solidFill>
              </a:defRPr>
            </a:lvl3pPr>
            <a:lvl4pPr marL="1097294" indent="0">
              <a:buNone/>
              <a:defRPr sz="1280">
                <a:solidFill>
                  <a:schemeClr val="tx1">
                    <a:tint val="82000"/>
                  </a:schemeClr>
                </a:solidFill>
              </a:defRPr>
            </a:lvl4pPr>
            <a:lvl5pPr marL="1463058" indent="0">
              <a:buNone/>
              <a:defRPr sz="1280">
                <a:solidFill>
                  <a:schemeClr val="tx1">
                    <a:tint val="82000"/>
                  </a:schemeClr>
                </a:solidFill>
              </a:defRPr>
            </a:lvl5pPr>
            <a:lvl6pPr marL="1828823" indent="0">
              <a:buNone/>
              <a:defRPr sz="1280">
                <a:solidFill>
                  <a:schemeClr val="tx1">
                    <a:tint val="82000"/>
                  </a:schemeClr>
                </a:solidFill>
              </a:defRPr>
            </a:lvl6pPr>
            <a:lvl7pPr marL="2194587" indent="0">
              <a:buNone/>
              <a:defRPr sz="1280">
                <a:solidFill>
                  <a:schemeClr val="tx1">
                    <a:tint val="82000"/>
                  </a:schemeClr>
                </a:solidFill>
              </a:defRPr>
            </a:lvl7pPr>
            <a:lvl8pPr marL="2560352" indent="0">
              <a:buNone/>
              <a:defRPr sz="1280">
                <a:solidFill>
                  <a:schemeClr val="tx1">
                    <a:tint val="82000"/>
                  </a:schemeClr>
                </a:solidFill>
              </a:defRPr>
            </a:lvl8pPr>
            <a:lvl9pPr marL="2926117" indent="0">
              <a:buNone/>
              <a:defRPr sz="12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B489787-641D-5D42-AFB3-66C9AB87577A}" type="datetimeFigureOut">
              <a:rPr lang="en-US" smtClean="0"/>
              <a:t>12/27/24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595446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02920" y="2677585"/>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703320" y="2677585"/>
            <a:ext cx="310896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489787-641D-5D42-AFB3-66C9AB87577A}" type="datetimeFigureOut">
              <a:rPr lang="en-US" smtClean="0"/>
              <a:t>12/27/24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3644113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873" y="535519"/>
            <a:ext cx="6309360" cy="1944160"/>
          </a:xfrm>
        </p:spPr>
        <p:txBody>
          <a:bodyPr/>
          <a:lstStyle/>
          <a:p>
            <a:r>
              <a:rPr lang="en-US"/>
              <a:t>Click to edit Master title style</a:t>
            </a:r>
            <a:endParaRPr lang="en-US" dirty="0"/>
          </a:p>
        </p:txBody>
      </p:sp>
      <p:sp>
        <p:nvSpPr>
          <p:cNvPr id="3" name="Text Placeholder 2"/>
          <p:cNvSpPr>
            <a:spLocks noGrp="1"/>
          </p:cNvSpPr>
          <p:nvPr>
            <p:ph type="body" idx="1"/>
          </p:nvPr>
        </p:nvSpPr>
        <p:spPr>
          <a:xfrm>
            <a:off x="503874" y="2465706"/>
            <a:ext cx="3094672" cy="1208404"/>
          </a:xfrm>
        </p:spPr>
        <p:txBody>
          <a:bodyPr anchor="b"/>
          <a:lstStyle>
            <a:lvl1pPr marL="0" indent="0">
              <a:buNone/>
              <a:defRPr sz="1920" b="1"/>
            </a:lvl1pPr>
            <a:lvl2pPr marL="365765" indent="0">
              <a:buNone/>
              <a:defRPr sz="1600" b="1"/>
            </a:lvl2pPr>
            <a:lvl3pPr marL="731529" indent="0">
              <a:buNone/>
              <a:defRPr sz="1440" b="1"/>
            </a:lvl3pPr>
            <a:lvl4pPr marL="1097294" indent="0">
              <a:buNone/>
              <a:defRPr sz="1280" b="1"/>
            </a:lvl4pPr>
            <a:lvl5pPr marL="1463058" indent="0">
              <a:buNone/>
              <a:defRPr sz="1280" b="1"/>
            </a:lvl5pPr>
            <a:lvl6pPr marL="1828823" indent="0">
              <a:buNone/>
              <a:defRPr sz="1280" b="1"/>
            </a:lvl6pPr>
            <a:lvl7pPr marL="2194587" indent="0">
              <a:buNone/>
              <a:defRPr sz="1280" b="1"/>
            </a:lvl7pPr>
            <a:lvl8pPr marL="2560352" indent="0">
              <a:buNone/>
              <a:defRPr sz="1280" b="1"/>
            </a:lvl8pPr>
            <a:lvl9pPr marL="2926117" indent="0">
              <a:buNone/>
              <a:defRPr sz="1280" b="1"/>
            </a:lvl9pPr>
          </a:lstStyle>
          <a:p>
            <a:pPr lvl="0"/>
            <a:r>
              <a:rPr lang="en-US"/>
              <a:t>Click to edit Master text styles</a:t>
            </a:r>
          </a:p>
        </p:txBody>
      </p:sp>
      <p:sp>
        <p:nvSpPr>
          <p:cNvPr id="4" name="Content Placeholder 3"/>
          <p:cNvSpPr>
            <a:spLocks noGrp="1"/>
          </p:cNvSpPr>
          <p:nvPr>
            <p:ph sz="half" idx="2"/>
          </p:nvPr>
        </p:nvSpPr>
        <p:spPr>
          <a:xfrm>
            <a:off x="503874" y="3674110"/>
            <a:ext cx="309467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703321" y="2465706"/>
            <a:ext cx="3109913" cy="1208404"/>
          </a:xfrm>
        </p:spPr>
        <p:txBody>
          <a:bodyPr anchor="b"/>
          <a:lstStyle>
            <a:lvl1pPr marL="0" indent="0">
              <a:buNone/>
              <a:defRPr sz="1920" b="1"/>
            </a:lvl1pPr>
            <a:lvl2pPr marL="365765" indent="0">
              <a:buNone/>
              <a:defRPr sz="1600" b="1"/>
            </a:lvl2pPr>
            <a:lvl3pPr marL="731529" indent="0">
              <a:buNone/>
              <a:defRPr sz="1440" b="1"/>
            </a:lvl3pPr>
            <a:lvl4pPr marL="1097294" indent="0">
              <a:buNone/>
              <a:defRPr sz="1280" b="1"/>
            </a:lvl4pPr>
            <a:lvl5pPr marL="1463058" indent="0">
              <a:buNone/>
              <a:defRPr sz="1280" b="1"/>
            </a:lvl5pPr>
            <a:lvl6pPr marL="1828823" indent="0">
              <a:buNone/>
              <a:defRPr sz="1280" b="1"/>
            </a:lvl6pPr>
            <a:lvl7pPr marL="2194587" indent="0">
              <a:buNone/>
              <a:defRPr sz="1280" b="1"/>
            </a:lvl7pPr>
            <a:lvl8pPr marL="2560352" indent="0">
              <a:buNone/>
              <a:defRPr sz="1280" b="1"/>
            </a:lvl8pPr>
            <a:lvl9pPr marL="2926117" indent="0">
              <a:buNone/>
              <a:defRPr sz="1280" b="1"/>
            </a:lvl9pPr>
          </a:lstStyle>
          <a:p>
            <a:pPr lvl="0"/>
            <a:r>
              <a:rPr lang="en-US"/>
              <a:t>Click to edit Master text styles</a:t>
            </a:r>
          </a:p>
        </p:txBody>
      </p:sp>
      <p:sp>
        <p:nvSpPr>
          <p:cNvPr id="6" name="Content Placeholder 5"/>
          <p:cNvSpPr>
            <a:spLocks noGrp="1"/>
          </p:cNvSpPr>
          <p:nvPr>
            <p:ph sz="quarter" idx="4"/>
          </p:nvPr>
        </p:nvSpPr>
        <p:spPr>
          <a:xfrm>
            <a:off x="3703321" y="3674110"/>
            <a:ext cx="3109913"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489787-641D-5D42-AFB3-66C9AB87577A}" type="datetimeFigureOut">
              <a:rPr lang="en-US" smtClean="0"/>
              <a:t>12/27/24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4076449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489787-641D-5D42-AFB3-66C9AB87577A}" type="datetimeFigureOut">
              <a:rPr lang="en-US" smtClean="0"/>
              <a:t>12/27/24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815961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489787-641D-5D42-AFB3-66C9AB87577A}" type="datetimeFigureOut">
              <a:rPr lang="en-US" smtClean="0"/>
              <a:t>12/27/24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3203317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Content Placeholder 2"/>
          <p:cNvSpPr>
            <a:spLocks noGrp="1"/>
          </p:cNvSpPr>
          <p:nvPr>
            <p:ph idx="1"/>
          </p:nvPr>
        </p:nvSpPr>
        <p:spPr>
          <a:xfrm>
            <a:off x="3109913" y="1448226"/>
            <a:ext cx="3703320" cy="7147983"/>
          </a:xfrm>
        </p:spPr>
        <p:txBody>
          <a:bodyPr/>
          <a:lstStyle>
            <a:lvl1pPr>
              <a:defRPr sz="2560"/>
            </a:lvl1pPr>
            <a:lvl2pPr>
              <a:defRPr sz="2240"/>
            </a:lvl2pPr>
            <a:lvl3pPr>
              <a:defRPr sz="192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03873" y="3017520"/>
            <a:ext cx="2359342" cy="5590330"/>
          </a:xfrm>
        </p:spPr>
        <p:txBody>
          <a:bodyPr/>
          <a:lstStyle>
            <a:lvl1pPr marL="0" indent="0">
              <a:buNone/>
              <a:defRPr sz="1280"/>
            </a:lvl1pPr>
            <a:lvl2pPr marL="365765" indent="0">
              <a:buNone/>
              <a:defRPr sz="1120"/>
            </a:lvl2pPr>
            <a:lvl3pPr marL="731529" indent="0">
              <a:buNone/>
              <a:defRPr sz="960"/>
            </a:lvl3pPr>
            <a:lvl4pPr marL="1097294" indent="0">
              <a:buNone/>
              <a:defRPr sz="800"/>
            </a:lvl4pPr>
            <a:lvl5pPr marL="1463058" indent="0">
              <a:buNone/>
              <a:defRPr sz="800"/>
            </a:lvl5pPr>
            <a:lvl6pPr marL="1828823" indent="0">
              <a:buNone/>
              <a:defRPr sz="800"/>
            </a:lvl6pPr>
            <a:lvl7pPr marL="2194587" indent="0">
              <a:buNone/>
              <a:defRPr sz="800"/>
            </a:lvl7pPr>
            <a:lvl8pPr marL="2560352" indent="0">
              <a:buNone/>
              <a:defRPr sz="800"/>
            </a:lvl8pPr>
            <a:lvl9pPr marL="2926117"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FB489787-641D-5D42-AFB3-66C9AB87577A}" type="datetimeFigureOut">
              <a:rPr lang="en-US" smtClean="0"/>
              <a:t>12/27/24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156631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873" y="670560"/>
            <a:ext cx="2359342" cy="2346960"/>
          </a:xfrm>
        </p:spPr>
        <p:txBody>
          <a:bodyPr anchor="b"/>
          <a:lstStyle>
            <a:lvl1pPr>
              <a:defRPr sz="256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9913" y="1448226"/>
            <a:ext cx="3703320" cy="7147983"/>
          </a:xfrm>
        </p:spPr>
        <p:txBody>
          <a:bodyPr anchor="t"/>
          <a:lstStyle>
            <a:lvl1pPr marL="0" indent="0">
              <a:buNone/>
              <a:defRPr sz="2560"/>
            </a:lvl1pPr>
            <a:lvl2pPr marL="365765" indent="0">
              <a:buNone/>
              <a:defRPr sz="2240"/>
            </a:lvl2pPr>
            <a:lvl3pPr marL="731529" indent="0">
              <a:buNone/>
              <a:defRPr sz="1920"/>
            </a:lvl3pPr>
            <a:lvl4pPr marL="1097294" indent="0">
              <a:buNone/>
              <a:defRPr sz="1600"/>
            </a:lvl4pPr>
            <a:lvl5pPr marL="1463058" indent="0">
              <a:buNone/>
              <a:defRPr sz="1600"/>
            </a:lvl5pPr>
            <a:lvl6pPr marL="1828823" indent="0">
              <a:buNone/>
              <a:defRPr sz="1600"/>
            </a:lvl6pPr>
            <a:lvl7pPr marL="2194587" indent="0">
              <a:buNone/>
              <a:defRPr sz="1600"/>
            </a:lvl7pPr>
            <a:lvl8pPr marL="2560352" indent="0">
              <a:buNone/>
              <a:defRPr sz="1600"/>
            </a:lvl8pPr>
            <a:lvl9pPr marL="2926117"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03873" y="3017520"/>
            <a:ext cx="2359342" cy="5590330"/>
          </a:xfrm>
        </p:spPr>
        <p:txBody>
          <a:bodyPr/>
          <a:lstStyle>
            <a:lvl1pPr marL="0" indent="0">
              <a:buNone/>
              <a:defRPr sz="1280"/>
            </a:lvl1pPr>
            <a:lvl2pPr marL="365765" indent="0">
              <a:buNone/>
              <a:defRPr sz="1120"/>
            </a:lvl2pPr>
            <a:lvl3pPr marL="731529" indent="0">
              <a:buNone/>
              <a:defRPr sz="960"/>
            </a:lvl3pPr>
            <a:lvl4pPr marL="1097294" indent="0">
              <a:buNone/>
              <a:defRPr sz="800"/>
            </a:lvl4pPr>
            <a:lvl5pPr marL="1463058" indent="0">
              <a:buNone/>
              <a:defRPr sz="800"/>
            </a:lvl5pPr>
            <a:lvl6pPr marL="1828823" indent="0">
              <a:buNone/>
              <a:defRPr sz="800"/>
            </a:lvl6pPr>
            <a:lvl7pPr marL="2194587" indent="0">
              <a:buNone/>
              <a:defRPr sz="800"/>
            </a:lvl7pPr>
            <a:lvl8pPr marL="2560352" indent="0">
              <a:buNone/>
              <a:defRPr sz="800"/>
            </a:lvl8pPr>
            <a:lvl9pPr marL="2926117"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FB489787-641D-5D42-AFB3-66C9AB87577A}" type="datetimeFigureOut">
              <a:rPr lang="en-US" smtClean="0"/>
              <a:t>12/27/24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3CEAE1-08B0-4548-BDF6-FEB94C4A74E7}" type="slidenum">
              <a:rPr lang="en-US" smtClean="0"/>
              <a:t>‹#›</a:t>
            </a:fld>
            <a:endParaRPr lang="en-US"/>
          </a:p>
        </p:txBody>
      </p:sp>
    </p:spTree>
    <p:extLst>
      <p:ext uri="{BB962C8B-B14F-4D97-AF65-F5344CB8AC3E}">
        <p14:creationId xmlns:p14="http://schemas.microsoft.com/office/powerpoint/2010/main" val="209986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535519"/>
            <a:ext cx="6309360" cy="19441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02920" y="2677585"/>
            <a:ext cx="6309360"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02920" y="9322649"/>
            <a:ext cx="1645920" cy="535517"/>
          </a:xfrm>
          <a:prstGeom prst="rect">
            <a:avLst/>
          </a:prstGeom>
        </p:spPr>
        <p:txBody>
          <a:bodyPr vert="horz" lIns="91440" tIns="45720" rIns="91440" bIns="45720" rtlCol="0" anchor="ctr"/>
          <a:lstStyle>
            <a:lvl1pPr algn="l">
              <a:defRPr sz="960">
                <a:solidFill>
                  <a:schemeClr val="tx1">
                    <a:tint val="82000"/>
                  </a:schemeClr>
                </a:solidFill>
              </a:defRPr>
            </a:lvl1pPr>
          </a:lstStyle>
          <a:p>
            <a:fld id="{FB489787-641D-5D42-AFB3-66C9AB87577A}" type="datetimeFigureOut">
              <a:rPr lang="en-US" smtClean="0"/>
              <a:t>12/27/24</a:t>
            </a:fld>
            <a:endParaRPr lang="en-US"/>
          </a:p>
        </p:txBody>
      </p:sp>
      <p:sp>
        <p:nvSpPr>
          <p:cNvPr id="5" name="Footer Placeholder 4"/>
          <p:cNvSpPr>
            <a:spLocks noGrp="1"/>
          </p:cNvSpPr>
          <p:nvPr>
            <p:ph type="ftr" sz="quarter" idx="3"/>
          </p:nvPr>
        </p:nvSpPr>
        <p:spPr>
          <a:xfrm>
            <a:off x="2423160" y="9322649"/>
            <a:ext cx="2468880" cy="535517"/>
          </a:xfrm>
          <a:prstGeom prst="rect">
            <a:avLst/>
          </a:prstGeom>
        </p:spPr>
        <p:txBody>
          <a:bodyPr vert="horz" lIns="91440" tIns="45720" rIns="91440" bIns="45720" rtlCol="0" anchor="ctr"/>
          <a:lstStyle>
            <a:lvl1pPr algn="ctr">
              <a:defRPr sz="96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5166360" y="9322649"/>
            <a:ext cx="1645920" cy="535517"/>
          </a:xfrm>
          <a:prstGeom prst="rect">
            <a:avLst/>
          </a:prstGeom>
        </p:spPr>
        <p:txBody>
          <a:bodyPr vert="horz" lIns="91440" tIns="45720" rIns="91440" bIns="45720" rtlCol="0" anchor="ctr"/>
          <a:lstStyle>
            <a:lvl1pPr algn="r">
              <a:defRPr sz="960">
                <a:solidFill>
                  <a:schemeClr val="tx1">
                    <a:tint val="82000"/>
                  </a:schemeClr>
                </a:solidFill>
              </a:defRPr>
            </a:lvl1pPr>
          </a:lstStyle>
          <a:p>
            <a:fld id="{523CEAE1-08B0-4548-BDF6-FEB94C4A74E7}" type="slidenum">
              <a:rPr lang="en-US" smtClean="0"/>
              <a:t>‹#›</a:t>
            </a:fld>
            <a:endParaRPr lang="en-US"/>
          </a:p>
        </p:txBody>
      </p:sp>
    </p:spTree>
    <p:extLst>
      <p:ext uri="{BB962C8B-B14F-4D97-AF65-F5344CB8AC3E}">
        <p14:creationId xmlns:p14="http://schemas.microsoft.com/office/powerpoint/2010/main" val="3238351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31529" rtl="0" eaLnBrk="1" latinLnBrk="0" hangingPunct="1">
        <a:lnSpc>
          <a:spcPct val="90000"/>
        </a:lnSpc>
        <a:spcBef>
          <a:spcPct val="0"/>
        </a:spcBef>
        <a:buNone/>
        <a:defRPr sz="3520" kern="1200">
          <a:solidFill>
            <a:schemeClr val="tx1"/>
          </a:solidFill>
          <a:latin typeface="+mj-lt"/>
          <a:ea typeface="+mj-ea"/>
          <a:cs typeface="+mj-cs"/>
        </a:defRPr>
      </a:lvl1pPr>
    </p:titleStyle>
    <p:bodyStyle>
      <a:lvl1pPr marL="182882" indent="-182882" algn="l" defTabSz="731529" rtl="0" eaLnBrk="1" latinLnBrk="0" hangingPunct="1">
        <a:lnSpc>
          <a:spcPct val="90000"/>
        </a:lnSpc>
        <a:spcBef>
          <a:spcPts val="800"/>
        </a:spcBef>
        <a:buFont typeface="Arial" panose="020B0604020202020204" pitchFamily="34" charset="0"/>
        <a:buChar char="•"/>
        <a:defRPr sz="2240" kern="1200">
          <a:solidFill>
            <a:schemeClr val="tx1"/>
          </a:solidFill>
          <a:latin typeface="+mn-lt"/>
          <a:ea typeface="+mn-ea"/>
          <a:cs typeface="+mn-cs"/>
        </a:defRPr>
      </a:lvl1pPr>
      <a:lvl2pPr marL="548647" indent="-182882" algn="l" defTabSz="731529" rtl="0" eaLnBrk="1" latinLnBrk="0" hangingPunct="1">
        <a:lnSpc>
          <a:spcPct val="90000"/>
        </a:lnSpc>
        <a:spcBef>
          <a:spcPts val="400"/>
        </a:spcBef>
        <a:buFont typeface="Arial" panose="020B0604020202020204" pitchFamily="34" charset="0"/>
        <a:buChar char="•"/>
        <a:defRPr sz="1920" kern="1200">
          <a:solidFill>
            <a:schemeClr val="tx1"/>
          </a:solidFill>
          <a:latin typeface="+mn-lt"/>
          <a:ea typeface="+mn-ea"/>
          <a:cs typeface="+mn-cs"/>
        </a:defRPr>
      </a:lvl2pPr>
      <a:lvl3pPr marL="914411" indent="-182882" algn="l" defTabSz="731529"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1280176" indent="-182882" algn="l" defTabSz="731529"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4pPr>
      <a:lvl5pPr marL="1645941" indent="-182882" algn="l" defTabSz="731529"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5pPr>
      <a:lvl6pPr marL="2011705" indent="-182882" algn="l" defTabSz="731529"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6pPr>
      <a:lvl7pPr marL="2377470" indent="-182882" algn="l" defTabSz="731529"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7pPr>
      <a:lvl8pPr marL="2743234" indent="-182882" algn="l" defTabSz="731529"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8pPr>
      <a:lvl9pPr marL="3108999" indent="-182882" algn="l" defTabSz="731529" rtl="0" eaLnBrk="1" latinLnBrk="0" hangingPunct="1">
        <a:lnSpc>
          <a:spcPct val="90000"/>
        </a:lnSpc>
        <a:spcBef>
          <a:spcPts val="400"/>
        </a:spcBef>
        <a:buFont typeface="Arial" panose="020B0604020202020204" pitchFamily="34" charset="0"/>
        <a:buChar char="•"/>
        <a:defRPr sz="1440" kern="1200">
          <a:solidFill>
            <a:schemeClr val="tx1"/>
          </a:solidFill>
          <a:latin typeface="+mn-lt"/>
          <a:ea typeface="+mn-ea"/>
          <a:cs typeface="+mn-cs"/>
        </a:defRPr>
      </a:lvl9pPr>
    </p:bodyStyle>
    <p:otherStyle>
      <a:defPPr>
        <a:defRPr lang="en-US"/>
      </a:defPPr>
      <a:lvl1pPr marL="0" algn="l" defTabSz="731529" rtl="0" eaLnBrk="1" latinLnBrk="0" hangingPunct="1">
        <a:defRPr sz="1440" kern="1200">
          <a:solidFill>
            <a:schemeClr val="tx1"/>
          </a:solidFill>
          <a:latin typeface="+mn-lt"/>
          <a:ea typeface="+mn-ea"/>
          <a:cs typeface="+mn-cs"/>
        </a:defRPr>
      </a:lvl1pPr>
      <a:lvl2pPr marL="365765" algn="l" defTabSz="731529" rtl="0" eaLnBrk="1" latinLnBrk="0" hangingPunct="1">
        <a:defRPr sz="1440" kern="1200">
          <a:solidFill>
            <a:schemeClr val="tx1"/>
          </a:solidFill>
          <a:latin typeface="+mn-lt"/>
          <a:ea typeface="+mn-ea"/>
          <a:cs typeface="+mn-cs"/>
        </a:defRPr>
      </a:lvl2pPr>
      <a:lvl3pPr marL="731529" algn="l" defTabSz="731529" rtl="0" eaLnBrk="1" latinLnBrk="0" hangingPunct="1">
        <a:defRPr sz="1440" kern="1200">
          <a:solidFill>
            <a:schemeClr val="tx1"/>
          </a:solidFill>
          <a:latin typeface="+mn-lt"/>
          <a:ea typeface="+mn-ea"/>
          <a:cs typeface="+mn-cs"/>
        </a:defRPr>
      </a:lvl3pPr>
      <a:lvl4pPr marL="1097294" algn="l" defTabSz="731529" rtl="0" eaLnBrk="1" latinLnBrk="0" hangingPunct="1">
        <a:defRPr sz="1440" kern="1200">
          <a:solidFill>
            <a:schemeClr val="tx1"/>
          </a:solidFill>
          <a:latin typeface="+mn-lt"/>
          <a:ea typeface="+mn-ea"/>
          <a:cs typeface="+mn-cs"/>
        </a:defRPr>
      </a:lvl4pPr>
      <a:lvl5pPr marL="1463058" algn="l" defTabSz="731529" rtl="0" eaLnBrk="1" latinLnBrk="0" hangingPunct="1">
        <a:defRPr sz="1440" kern="1200">
          <a:solidFill>
            <a:schemeClr val="tx1"/>
          </a:solidFill>
          <a:latin typeface="+mn-lt"/>
          <a:ea typeface="+mn-ea"/>
          <a:cs typeface="+mn-cs"/>
        </a:defRPr>
      </a:lvl5pPr>
      <a:lvl6pPr marL="1828823" algn="l" defTabSz="731529" rtl="0" eaLnBrk="1" latinLnBrk="0" hangingPunct="1">
        <a:defRPr sz="1440" kern="1200">
          <a:solidFill>
            <a:schemeClr val="tx1"/>
          </a:solidFill>
          <a:latin typeface="+mn-lt"/>
          <a:ea typeface="+mn-ea"/>
          <a:cs typeface="+mn-cs"/>
        </a:defRPr>
      </a:lvl6pPr>
      <a:lvl7pPr marL="2194587" algn="l" defTabSz="731529" rtl="0" eaLnBrk="1" latinLnBrk="0" hangingPunct="1">
        <a:defRPr sz="1440" kern="1200">
          <a:solidFill>
            <a:schemeClr val="tx1"/>
          </a:solidFill>
          <a:latin typeface="+mn-lt"/>
          <a:ea typeface="+mn-ea"/>
          <a:cs typeface="+mn-cs"/>
        </a:defRPr>
      </a:lvl7pPr>
      <a:lvl8pPr marL="2560352" algn="l" defTabSz="731529" rtl="0" eaLnBrk="1" latinLnBrk="0" hangingPunct="1">
        <a:defRPr sz="1440" kern="1200">
          <a:solidFill>
            <a:schemeClr val="tx1"/>
          </a:solidFill>
          <a:latin typeface="+mn-lt"/>
          <a:ea typeface="+mn-ea"/>
          <a:cs typeface="+mn-cs"/>
        </a:defRPr>
      </a:lvl8pPr>
      <a:lvl9pPr marL="2926117" algn="l" defTabSz="731529"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snowleopard.org/understanding-home-ranges/" TargetMode="Externa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snowleopard.org/understanding-home-ranges/" TargetMode="External"/><Relationship Id="rId2" Type="http://schemas.openxmlformats.org/officeDocument/2006/relationships/hyperlink" Target="https://storymaps.arcgis.com/stories/32412cf13731440582fe051cd360b009"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torymaps.arcgis.com/stories/32412cf13731440582fe051cd360b009"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284356" y="419373"/>
            <a:ext cx="6833620" cy="7294305"/>
          </a:xfrm>
          <a:prstGeom prst="rect">
            <a:avLst/>
          </a:prstGeom>
          <a:noFill/>
        </p:spPr>
        <p:txBody>
          <a:bodyPr wrap="square" rtlCol="0">
            <a:spAutoFit/>
          </a:bodyPr>
          <a:lstStyle/>
          <a:p>
            <a:r>
              <a:rPr lang="en-US" b="1" kern="100" dirty="0">
                <a:latin typeface="Aptos" panose="020B0004020202020204" pitchFamily="34" charset="0"/>
                <a:ea typeface="Aptos" panose="020B0004020202020204" pitchFamily="34" charset="0"/>
                <a:cs typeface="Times New Roman" panose="02020603050405020304" pitchFamily="18" charset="0"/>
              </a:rPr>
              <a:t>Range Map Lit Review - Carly Brooks</a:t>
            </a:r>
            <a:endParaRPr lang="en-US" kern="100" dirty="0">
              <a:latin typeface="Aptos" panose="020B0004020202020204" pitchFamily="34" charset="0"/>
              <a:ea typeface="Aptos" panose="020B0004020202020204" pitchFamily="34" charset="0"/>
              <a:cs typeface="Times New Roman" panose="02020603050405020304" pitchFamily="18" charset="0"/>
            </a:endParaRPr>
          </a:p>
          <a:p>
            <a:r>
              <a:rPr lang="en-US" b="1" kern="100" dirty="0">
                <a:latin typeface="Aptos" panose="020B0004020202020204" pitchFamily="34" charset="0"/>
                <a:ea typeface="Aptos" panose="020B0004020202020204" pitchFamily="34" charset="0"/>
                <a:cs typeface="Times New Roman" panose="02020603050405020304" pitchFamily="18" charset="0"/>
              </a:rPr>
              <a:t> </a:t>
            </a:r>
            <a:endParaRPr lang="en-US" kern="100" dirty="0">
              <a:latin typeface="Aptos" panose="020B0004020202020204" pitchFamily="34" charset="0"/>
              <a:ea typeface="Aptos" panose="020B0004020202020204" pitchFamily="34" charset="0"/>
              <a:cs typeface="Times New Roman" panose="02020603050405020304" pitchFamily="18" charset="0"/>
            </a:endParaRPr>
          </a:p>
          <a:p>
            <a:r>
              <a:rPr lang="en-US" b="1" kern="100" dirty="0">
                <a:latin typeface="Aptos" panose="020B0004020202020204" pitchFamily="34" charset="0"/>
                <a:ea typeface="Aptos" panose="020B0004020202020204" pitchFamily="34" charset="0"/>
                <a:cs typeface="Times New Roman" panose="02020603050405020304" pitchFamily="18" charset="0"/>
              </a:rPr>
              <a:t>Table of Contents</a:t>
            </a:r>
          </a:p>
          <a:p>
            <a:r>
              <a:rPr lang="en-US" kern="100" dirty="0">
                <a:latin typeface="Aptos" panose="020B0004020202020204" pitchFamily="34" charset="0"/>
                <a:ea typeface="Aptos" panose="020B0004020202020204" pitchFamily="34" charset="0"/>
                <a:cs typeface="Times New Roman" panose="02020603050405020304" pitchFamily="18" charset="0"/>
              </a:rPr>
              <a:t> </a:t>
            </a:r>
          </a:p>
          <a:p>
            <a:r>
              <a:rPr lang="en-US" kern="100" dirty="0">
                <a:latin typeface="Aptos" panose="020B0004020202020204" pitchFamily="34" charset="0"/>
                <a:ea typeface="Aptos" panose="020B0004020202020204" pitchFamily="34" charset="0"/>
                <a:cs typeface="Times New Roman" panose="02020603050405020304" pitchFamily="18" charset="0"/>
              </a:rPr>
              <a:t>Slides 2-3 - Gray Wolf</a:t>
            </a:r>
          </a:p>
          <a:p>
            <a:r>
              <a:rPr lang="en-US" kern="100" dirty="0">
                <a:latin typeface="Aptos" panose="020B0004020202020204" pitchFamily="34" charset="0"/>
                <a:ea typeface="Aptos" panose="020B0004020202020204" pitchFamily="34" charset="0"/>
                <a:cs typeface="Times New Roman" panose="02020603050405020304" pitchFamily="18" charset="0"/>
              </a:rPr>
              <a:t>Slide 4 - African Lion</a:t>
            </a:r>
          </a:p>
          <a:p>
            <a:r>
              <a:rPr lang="en-US" kern="100" dirty="0">
                <a:latin typeface="Aptos" panose="020B0004020202020204" pitchFamily="34" charset="0"/>
                <a:ea typeface="Aptos" panose="020B0004020202020204" pitchFamily="34" charset="0"/>
                <a:cs typeface="Times New Roman" panose="02020603050405020304" pitchFamily="18" charset="0"/>
              </a:rPr>
              <a:t>Slide 5 - Coyote</a:t>
            </a:r>
          </a:p>
          <a:p>
            <a:r>
              <a:rPr lang="en-US" kern="100" dirty="0">
                <a:latin typeface="Aptos" panose="020B0004020202020204" pitchFamily="34" charset="0"/>
                <a:ea typeface="Aptos" panose="020B0004020202020204" pitchFamily="34" charset="0"/>
                <a:cs typeface="Times New Roman" panose="02020603050405020304" pitchFamily="18" charset="0"/>
              </a:rPr>
              <a:t>Slide 6 - Gray Fox</a:t>
            </a:r>
          </a:p>
          <a:p>
            <a:r>
              <a:rPr lang="en-US" kern="100" dirty="0">
                <a:latin typeface="Aptos" panose="020B0004020202020204" pitchFamily="34" charset="0"/>
                <a:ea typeface="Aptos" panose="020B0004020202020204" pitchFamily="34" charset="0"/>
                <a:cs typeface="Times New Roman" panose="02020603050405020304" pitchFamily="18" charset="0"/>
              </a:rPr>
              <a:t>Slide 7 – Bobcat</a:t>
            </a:r>
          </a:p>
          <a:p>
            <a:r>
              <a:rPr lang="en-US" kern="100" dirty="0">
                <a:latin typeface="Aptos" panose="020B0004020202020204" pitchFamily="34" charset="0"/>
                <a:ea typeface="Aptos" panose="020B0004020202020204" pitchFamily="34" charset="0"/>
                <a:cs typeface="Times New Roman" panose="02020603050405020304" pitchFamily="18" charset="0"/>
              </a:rPr>
              <a:t>Slides 8-12 – Grizzly Bear</a:t>
            </a:r>
          </a:p>
          <a:p>
            <a:r>
              <a:rPr lang="en-US" kern="100" dirty="0">
                <a:latin typeface="Aptos" panose="020B0004020202020204" pitchFamily="34" charset="0"/>
                <a:ea typeface="Aptos" panose="020B0004020202020204" pitchFamily="34" charset="0"/>
                <a:cs typeface="Times New Roman" panose="02020603050405020304" pitchFamily="18" charset="0"/>
              </a:rPr>
              <a:t>Slide 13 - Mule Deer/White-tailed Deer</a:t>
            </a:r>
          </a:p>
          <a:p>
            <a:r>
              <a:rPr lang="en-US" kern="100" dirty="0">
                <a:latin typeface="Aptos" panose="020B0004020202020204" pitchFamily="34" charset="0"/>
                <a:ea typeface="Aptos" panose="020B0004020202020204" pitchFamily="34" charset="0"/>
                <a:cs typeface="Times New Roman" panose="02020603050405020304" pitchFamily="18" charset="0"/>
              </a:rPr>
              <a:t>Slide 14 - Moose</a:t>
            </a:r>
          </a:p>
          <a:p>
            <a:r>
              <a:rPr lang="en-US" kern="100" dirty="0">
                <a:latin typeface="Aptos" panose="020B0004020202020204" pitchFamily="34" charset="0"/>
                <a:ea typeface="Aptos" panose="020B0004020202020204" pitchFamily="34" charset="0"/>
                <a:cs typeface="Times New Roman" panose="02020603050405020304" pitchFamily="18" charset="0"/>
              </a:rPr>
              <a:t>Slide 15 - Eastern Spotted Skunk</a:t>
            </a:r>
          </a:p>
          <a:p>
            <a:r>
              <a:rPr lang="en-US" kern="100" dirty="0">
                <a:latin typeface="Aptos" panose="020B0004020202020204" pitchFamily="34" charset="0"/>
                <a:ea typeface="Aptos" panose="020B0004020202020204" pitchFamily="34" charset="0"/>
                <a:cs typeface="Times New Roman" panose="02020603050405020304" pitchFamily="18" charset="0"/>
              </a:rPr>
              <a:t>Slides 16-18 - Mountain Lion</a:t>
            </a:r>
          </a:p>
          <a:p>
            <a:r>
              <a:rPr lang="en-US" kern="100" dirty="0">
                <a:latin typeface="Aptos" panose="020B0004020202020204" pitchFamily="34" charset="0"/>
                <a:ea typeface="Aptos" panose="020B0004020202020204" pitchFamily="34" charset="0"/>
                <a:cs typeface="Times New Roman" panose="02020603050405020304" pitchFamily="18" charset="0"/>
              </a:rPr>
              <a:t>Slide 19 - Brown Hyena</a:t>
            </a:r>
          </a:p>
          <a:p>
            <a:r>
              <a:rPr lang="en-US" kern="100" dirty="0">
                <a:latin typeface="Aptos" panose="020B0004020202020204" pitchFamily="34" charset="0"/>
                <a:ea typeface="Aptos" panose="020B0004020202020204" pitchFamily="34" charset="0"/>
                <a:cs typeface="Times New Roman" panose="02020603050405020304" pitchFamily="18" charset="0"/>
              </a:rPr>
              <a:t>Slides 20-21 - Wolverine</a:t>
            </a:r>
          </a:p>
          <a:p>
            <a:r>
              <a:rPr lang="en-US" kern="100" dirty="0">
                <a:latin typeface="Aptos" panose="020B0004020202020204" pitchFamily="34" charset="0"/>
                <a:ea typeface="Aptos" panose="020B0004020202020204" pitchFamily="34" charset="0"/>
                <a:cs typeface="Times New Roman" panose="02020603050405020304" pitchFamily="18" charset="0"/>
              </a:rPr>
              <a:t>Slide 22 - Timber Rattlesnake</a:t>
            </a:r>
          </a:p>
          <a:p>
            <a:r>
              <a:rPr lang="en-US" kern="100" dirty="0">
                <a:latin typeface="Aptos" panose="020B0004020202020204" pitchFamily="34" charset="0"/>
                <a:ea typeface="Aptos" panose="020B0004020202020204" pitchFamily="34" charset="0"/>
                <a:cs typeface="Times New Roman" panose="02020603050405020304" pitchFamily="18" charset="0"/>
              </a:rPr>
              <a:t>Slide 23 – Snow Leopard</a:t>
            </a:r>
          </a:p>
          <a:p>
            <a:r>
              <a:rPr lang="en-US" kern="100" dirty="0">
                <a:latin typeface="Aptos" panose="020B0004020202020204" pitchFamily="34" charset="0"/>
                <a:ea typeface="Aptos" panose="020B0004020202020204" pitchFamily="34" charset="0"/>
                <a:cs typeface="Times New Roman" panose="02020603050405020304" pitchFamily="18" charset="0"/>
              </a:rPr>
              <a:t>Slide 24 – Common Raven</a:t>
            </a:r>
          </a:p>
          <a:p>
            <a:r>
              <a:rPr lang="en-US" kern="100" dirty="0">
                <a:latin typeface="Aptos" panose="020B0004020202020204" pitchFamily="34" charset="0"/>
                <a:ea typeface="Aptos" panose="020B0004020202020204" pitchFamily="34" charset="0"/>
                <a:cs typeface="Times New Roman" panose="02020603050405020304" pitchFamily="18" charset="0"/>
              </a:rPr>
              <a:t>Slide 25 – References</a:t>
            </a:r>
          </a:p>
          <a:p>
            <a:endParaRPr lang="en-US" kern="100" dirty="0">
              <a:latin typeface="Aptos" panose="020B0004020202020204" pitchFamily="34" charset="0"/>
              <a:ea typeface="Aptos" panose="020B0004020202020204" pitchFamily="34" charset="0"/>
              <a:cs typeface="Times New Roman" panose="02020603050405020304" pitchFamily="18" charset="0"/>
            </a:endParaRPr>
          </a:p>
          <a:p>
            <a:endParaRPr lang="en-US" kern="100" dirty="0">
              <a:latin typeface="Aptos" panose="020B0004020202020204" pitchFamily="34" charset="0"/>
              <a:ea typeface="Aptos" panose="020B0004020202020204" pitchFamily="34" charset="0"/>
              <a:cs typeface="Times New Roman" panose="02020603050405020304" pitchFamily="18" charset="0"/>
            </a:endParaRPr>
          </a:p>
          <a:p>
            <a:endParaRPr lang="en-US" kern="100" dirty="0">
              <a:latin typeface="Aptos" panose="020B0004020202020204" pitchFamily="34" charset="0"/>
              <a:ea typeface="Aptos" panose="020B0004020202020204" pitchFamily="34" charset="0"/>
              <a:cs typeface="Times New Roman" panose="02020603050405020304" pitchFamily="18" charset="0"/>
            </a:endParaRPr>
          </a:p>
          <a:p>
            <a:endParaRPr lang="en-US" kern="100" dirty="0">
              <a:latin typeface="Aptos" panose="020B0004020202020204" pitchFamily="34" charset="0"/>
              <a:ea typeface="Aptos" panose="020B0004020202020204" pitchFamily="34" charset="0"/>
              <a:cs typeface="Times New Roman" panose="02020603050405020304" pitchFamily="18" charset="0"/>
            </a:endParaRPr>
          </a:p>
          <a:p>
            <a:endParaRPr lang="en-US" kern="100" dirty="0">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10693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2246769"/>
          </a:xfrm>
          <a:prstGeom prst="rect">
            <a:avLst/>
          </a:prstGeom>
          <a:noFill/>
        </p:spPr>
        <p:txBody>
          <a:bodyPr wrap="square" rtlCol="0">
            <a:spAutoFit/>
          </a:bodyPr>
          <a:lstStyle/>
          <a:p>
            <a:r>
              <a:rPr lang="en-US" sz="1400" b="1" u="sng" dirty="0"/>
              <a:t>Grizzly Bear</a:t>
            </a:r>
          </a:p>
          <a:p>
            <a:r>
              <a:rPr lang="en-US" sz="1400" b="1" dirty="0" err="1"/>
              <a:t>Crupi</a:t>
            </a:r>
            <a:r>
              <a:rPr lang="en-US" sz="1400" b="1" dirty="0"/>
              <a:t> et al. 2014 - </a:t>
            </a:r>
            <a:r>
              <a:rPr lang="en-US" sz="1400" dirty="0"/>
              <a:t>Movement Patterns, Home Range Size, and Resource Selection of Brown Bears Near the Malaspina Glacier, Southeast Alaska</a:t>
            </a:r>
            <a:endParaRPr lang="en-US" sz="1400" b="1" dirty="0"/>
          </a:p>
          <a:p>
            <a:endParaRPr lang="en-US" sz="1400" dirty="0"/>
          </a:p>
          <a:p>
            <a:endParaRPr lang="en-US" sz="1400" dirty="0"/>
          </a:p>
          <a:p>
            <a:endParaRPr lang="en-US" sz="1400" dirty="0"/>
          </a:p>
          <a:p>
            <a:endParaRPr lang="en-US" sz="1400" b="1" dirty="0"/>
          </a:p>
          <a:p>
            <a:endParaRPr lang="en-US" sz="1400" b="1" dirty="0"/>
          </a:p>
          <a:p>
            <a:endParaRPr lang="en-US" sz="1400" b="1" dirty="0"/>
          </a:p>
          <a:p>
            <a:r>
              <a:rPr lang="en-US" sz="1400" b="1" dirty="0"/>
              <a:t>Late Summer Ranges - Males</a:t>
            </a:r>
          </a:p>
        </p:txBody>
      </p:sp>
      <p:pic>
        <p:nvPicPr>
          <p:cNvPr id="3" name="Picture 2" descr="A map of the northern part of the malaspina foreshore&#10;&#10;Description automatically generated">
            <a:extLst>
              <a:ext uri="{FF2B5EF4-FFF2-40B4-BE49-F238E27FC236}">
                <a16:creationId xmlns:a16="http://schemas.microsoft.com/office/drawing/2014/main" id="{A75261BB-79FD-7283-E19C-F03DA875F0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603443"/>
            <a:ext cx="7315200" cy="5711708"/>
          </a:xfrm>
          <a:prstGeom prst="rect">
            <a:avLst/>
          </a:prstGeom>
        </p:spPr>
      </p:pic>
    </p:spTree>
    <p:extLst>
      <p:ext uri="{BB962C8B-B14F-4D97-AF65-F5344CB8AC3E}">
        <p14:creationId xmlns:p14="http://schemas.microsoft.com/office/powerpoint/2010/main" val="163233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2739211"/>
          </a:xfrm>
          <a:prstGeom prst="rect">
            <a:avLst/>
          </a:prstGeom>
          <a:noFill/>
        </p:spPr>
        <p:txBody>
          <a:bodyPr wrap="square" rtlCol="0">
            <a:spAutoFit/>
          </a:bodyPr>
          <a:lstStyle/>
          <a:p>
            <a:r>
              <a:rPr lang="en-US" sz="1400" b="1" u="sng" dirty="0"/>
              <a:t>Grizzly Bear</a:t>
            </a:r>
          </a:p>
          <a:p>
            <a:r>
              <a:rPr lang="en-US" sz="1400" b="1" dirty="0" err="1"/>
              <a:t>Crupi</a:t>
            </a:r>
            <a:r>
              <a:rPr lang="en-US" sz="1400" b="1" dirty="0"/>
              <a:t> et al. 2014 - </a:t>
            </a:r>
            <a:r>
              <a:rPr lang="en-US" sz="1400" dirty="0"/>
              <a:t>Movement Patterns, Home Range Size, and Resource Selection of Brown Bears Near the Malaspina Glacier, Southeast Alaska</a:t>
            </a:r>
            <a:endParaRPr lang="en-US" sz="1400" b="1" dirty="0"/>
          </a:p>
          <a:p>
            <a:endParaRPr lang="en-US" sz="1400" dirty="0"/>
          </a:p>
          <a:p>
            <a:endParaRPr lang="en-US" sz="1400" dirty="0"/>
          </a:p>
          <a:p>
            <a:endParaRPr lang="en-US" sz="1400" dirty="0"/>
          </a:p>
          <a:p>
            <a:endParaRPr lang="en-US" sz="1400" dirty="0"/>
          </a:p>
          <a:p>
            <a:endParaRPr lang="en-US" sz="1400" b="1" dirty="0"/>
          </a:p>
          <a:p>
            <a:endParaRPr lang="en-US" sz="1400" b="1" dirty="0"/>
          </a:p>
          <a:p>
            <a:endParaRPr lang="en-US" sz="1400" b="1" dirty="0"/>
          </a:p>
          <a:p>
            <a:r>
              <a:rPr lang="en-US" sz="1400" b="1" dirty="0"/>
              <a:t>Late Summer Ranges - Females</a:t>
            </a:r>
          </a:p>
          <a:p>
            <a:endParaRPr lang="en-US" dirty="0"/>
          </a:p>
        </p:txBody>
      </p:sp>
      <p:pic>
        <p:nvPicPr>
          <p:cNvPr id="5" name="Picture 4" descr="A map of the northern part of the pacific ocean&#10;&#10;Description automatically generated">
            <a:extLst>
              <a:ext uri="{FF2B5EF4-FFF2-40B4-BE49-F238E27FC236}">
                <a16:creationId xmlns:a16="http://schemas.microsoft.com/office/drawing/2014/main" id="{684C1F96-31C6-4DCB-940D-E587984728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930976"/>
            <a:ext cx="7315200" cy="5514886"/>
          </a:xfrm>
          <a:prstGeom prst="rect">
            <a:avLst/>
          </a:prstGeom>
        </p:spPr>
      </p:pic>
    </p:spTree>
    <p:extLst>
      <p:ext uri="{BB962C8B-B14F-4D97-AF65-F5344CB8AC3E}">
        <p14:creationId xmlns:p14="http://schemas.microsoft.com/office/powerpoint/2010/main" val="3938791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2523768"/>
          </a:xfrm>
          <a:prstGeom prst="rect">
            <a:avLst/>
          </a:prstGeom>
          <a:noFill/>
        </p:spPr>
        <p:txBody>
          <a:bodyPr wrap="square" rtlCol="0">
            <a:spAutoFit/>
          </a:bodyPr>
          <a:lstStyle/>
          <a:p>
            <a:r>
              <a:rPr lang="en-US" sz="1400" b="1" u="sng" dirty="0"/>
              <a:t>Grizzly Bear</a:t>
            </a:r>
          </a:p>
          <a:p>
            <a:r>
              <a:rPr lang="en-US" sz="1400" b="1" dirty="0" err="1"/>
              <a:t>Crupi</a:t>
            </a:r>
            <a:r>
              <a:rPr lang="en-US" sz="1400" b="1" dirty="0"/>
              <a:t> et al. 2014 - </a:t>
            </a:r>
            <a:r>
              <a:rPr lang="en-US" sz="1400" dirty="0"/>
              <a:t>Movement Patterns, Home Range Size, and Resource Selection of Brown Bears Near the Malaspina Glacier, Southeast Alaska</a:t>
            </a:r>
            <a:endParaRPr lang="en-US" sz="1400" b="1" dirty="0"/>
          </a:p>
          <a:p>
            <a:endParaRPr lang="en-US" sz="1400" dirty="0"/>
          </a:p>
          <a:p>
            <a:endParaRPr lang="en-US" sz="1400" dirty="0"/>
          </a:p>
          <a:p>
            <a:endParaRPr lang="en-US" sz="1400" dirty="0"/>
          </a:p>
          <a:p>
            <a:endParaRPr lang="en-US" sz="1400" b="1" dirty="0"/>
          </a:p>
          <a:p>
            <a:endParaRPr lang="en-US" sz="1400" b="1" dirty="0"/>
          </a:p>
          <a:p>
            <a:endParaRPr lang="en-US" sz="1400" b="1" dirty="0"/>
          </a:p>
          <a:p>
            <a:r>
              <a:rPr lang="en-US" sz="1400" b="1" dirty="0"/>
              <a:t>Autumn Ranges</a:t>
            </a:r>
          </a:p>
          <a:p>
            <a:endParaRPr lang="en-US" dirty="0"/>
          </a:p>
        </p:txBody>
      </p:sp>
      <p:pic>
        <p:nvPicPr>
          <p:cNvPr id="3" name="Picture 2">
            <a:extLst>
              <a:ext uri="{FF2B5EF4-FFF2-40B4-BE49-F238E27FC236}">
                <a16:creationId xmlns:a16="http://schemas.microsoft.com/office/drawing/2014/main" id="{19A449D9-3AB5-DCBE-A02C-E91F1669D35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73461"/>
            <a:ext cx="7315200" cy="5889674"/>
          </a:xfrm>
          <a:prstGeom prst="rect">
            <a:avLst/>
          </a:prstGeom>
        </p:spPr>
      </p:pic>
    </p:spTree>
    <p:extLst>
      <p:ext uri="{BB962C8B-B14F-4D97-AF65-F5344CB8AC3E}">
        <p14:creationId xmlns:p14="http://schemas.microsoft.com/office/powerpoint/2010/main" val="3079829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384995"/>
          </a:xfrm>
          <a:prstGeom prst="rect">
            <a:avLst/>
          </a:prstGeom>
          <a:noFill/>
        </p:spPr>
        <p:txBody>
          <a:bodyPr wrap="square" rtlCol="0">
            <a:spAutoFit/>
          </a:bodyPr>
          <a:lstStyle/>
          <a:p>
            <a:r>
              <a:rPr lang="en-US" sz="1400" b="1" u="sng" dirty="0"/>
              <a:t>Mule Deer/White-tailed Deer</a:t>
            </a:r>
          </a:p>
          <a:p>
            <a:r>
              <a:rPr lang="en-US" sz="1400" b="1" dirty="0" err="1"/>
              <a:t>Brunjes</a:t>
            </a:r>
            <a:r>
              <a:rPr lang="en-US" sz="1400" b="1" dirty="0"/>
              <a:t> et al. 2009 - </a:t>
            </a:r>
            <a:r>
              <a:rPr lang="en-US" sz="1400" kern="100" dirty="0">
                <a:latin typeface="Aptos" panose="020B0004020202020204" pitchFamily="34" charset="0"/>
                <a:ea typeface="Aptos" panose="020B0004020202020204" pitchFamily="34" charset="0"/>
                <a:cs typeface="Times New Roman" panose="02020603050405020304" pitchFamily="18" charset="0"/>
              </a:rPr>
              <a:t>Home-range size and overlap of sympatric male mule and white-tailed deer in Texas. </a:t>
            </a:r>
          </a:p>
          <a:p>
            <a:r>
              <a:rPr lang="en-US" sz="1400" b="1" kern="100" dirty="0">
                <a:latin typeface="Aptos" panose="020B0004020202020204" pitchFamily="34" charset="0"/>
                <a:cs typeface="Times New Roman" panose="02020603050405020304" pitchFamily="18" charset="0"/>
              </a:rPr>
              <a:t>Major findings: </a:t>
            </a:r>
            <a:r>
              <a:rPr lang="en-US" sz="1400" kern="100" dirty="0">
                <a:latin typeface="Aptos" panose="020B0004020202020204" pitchFamily="34" charset="0"/>
                <a:cs typeface="Times New Roman" panose="02020603050405020304" pitchFamily="18" charset="0"/>
              </a:rPr>
              <a:t>Home range sizes of mule deer and white-tailed deer were similar. The home range of every study animal was overlapped by the home range of more than one other study animal. </a:t>
            </a:r>
            <a:endParaRPr lang="en-US" sz="1400" b="1" dirty="0"/>
          </a:p>
        </p:txBody>
      </p:sp>
      <p:pic>
        <p:nvPicPr>
          <p:cNvPr id="7" name="Picture 6">
            <a:extLst>
              <a:ext uri="{FF2B5EF4-FFF2-40B4-BE49-F238E27FC236}">
                <a16:creationId xmlns:a16="http://schemas.microsoft.com/office/drawing/2014/main" id="{1CCF4EE0-D824-8351-7B66-0E4F9A6FC6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62659"/>
            <a:ext cx="7315200" cy="4842164"/>
          </a:xfrm>
          <a:prstGeom prst="rect">
            <a:avLst/>
          </a:prstGeom>
        </p:spPr>
      </p:pic>
    </p:spTree>
    <p:extLst>
      <p:ext uri="{BB962C8B-B14F-4D97-AF65-F5344CB8AC3E}">
        <p14:creationId xmlns:p14="http://schemas.microsoft.com/office/powerpoint/2010/main" val="23181966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169551"/>
          </a:xfrm>
          <a:prstGeom prst="rect">
            <a:avLst/>
          </a:prstGeom>
          <a:noFill/>
        </p:spPr>
        <p:txBody>
          <a:bodyPr wrap="square" rtlCol="0">
            <a:spAutoFit/>
          </a:bodyPr>
          <a:lstStyle/>
          <a:p>
            <a:r>
              <a:rPr lang="en-US" sz="1400" b="1" u="sng" dirty="0"/>
              <a:t>Moose</a:t>
            </a:r>
          </a:p>
          <a:p>
            <a:r>
              <a:rPr lang="en-US" sz="1400" b="1" dirty="0" err="1"/>
              <a:t>Cederlund</a:t>
            </a:r>
            <a:r>
              <a:rPr lang="en-US" sz="1400" b="1" dirty="0"/>
              <a:t> &amp; </a:t>
            </a:r>
            <a:r>
              <a:rPr lang="en-US" sz="1400" b="1" dirty="0" err="1"/>
              <a:t>Okarma</a:t>
            </a:r>
            <a:r>
              <a:rPr lang="en-US" sz="1400" b="1" dirty="0"/>
              <a:t> 1988 - </a:t>
            </a:r>
            <a:r>
              <a:rPr lang="en-US" sz="1400" dirty="0"/>
              <a:t>Home Range and Habitat Use of Adult Female Moose. </a:t>
            </a:r>
          </a:p>
          <a:p>
            <a:r>
              <a:rPr lang="en-US" sz="1400" b="1" dirty="0"/>
              <a:t>Major findings: </a:t>
            </a:r>
            <a:r>
              <a:rPr lang="en-US" sz="1400" dirty="0"/>
              <a:t>All females had home ranges that overlapped with one or more collared moose. During marking and aerial surveys in winter, the females were frequently observed in the same habitats, but not together.</a:t>
            </a:r>
            <a:endParaRPr lang="en-US" sz="1400" b="1" dirty="0"/>
          </a:p>
        </p:txBody>
      </p:sp>
      <p:pic>
        <p:nvPicPr>
          <p:cNvPr id="3" name="Picture 2" descr="A map of cattle farms&#10;&#10;Description automatically generated">
            <a:extLst>
              <a:ext uri="{FF2B5EF4-FFF2-40B4-BE49-F238E27FC236}">
                <a16:creationId xmlns:a16="http://schemas.microsoft.com/office/drawing/2014/main" id="{7501C0ED-52AF-000A-D57C-E0DF5C61F5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2940" y="1464670"/>
            <a:ext cx="5144546" cy="8593730"/>
          </a:xfrm>
          <a:prstGeom prst="rect">
            <a:avLst/>
          </a:prstGeom>
        </p:spPr>
      </p:pic>
    </p:spTree>
    <p:extLst>
      <p:ext uri="{BB962C8B-B14F-4D97-AF65-F5344CB8AC3E}">
        <p14:creationId xmlns:p14="http://schemas.microsoft.com/office/powerpoint/2010/main" val="3398960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661993"/>
          </a:xfrm>
          <a:prstGeom prst="rect">
            <a:avLst/>
          </a:prstGeom>
          <a:noFill/>
        </p:spPr>
        <p:txBody>
          <a:bodyPr wrap="square" rtlCol="0">
            <a:spAutoFit/>
          </a:bodyPr>
          <a:lstStyle/>
          <a:p>
            <a:r>
              <a:rPr lang="en-US" sz="1400" b="1" u="sng" kern="100" dirty="0">
                <a:latin typeface="Arial" panose="020B0604020202020204" pitchFamily="34" charset="0"/>
                <a:ea typeface="Aptos" panose="020B0004020202020204" pitchFamily="34" charset="0"/>
                <a:cs typeface="Arial" panose="020B0604020202020204" pitchFamily="34" charset="0"/>
              </a:rPr>
              <a:t>Eastern Spotted Skunk</a:t>
            </a:r>
            <a:endParaRPr lang="en-US" sz="1400" u="sng" kern="100" dirty="0">
              <a:latin typeface="Arial" panose="020B0604020202020204" pitchFamily="34" charset="0"/>
              <a:ea typeface="Aptos" panose="020B0004020202020204" pitchFamily="34" charset="0"/>
              <a:cs typeface="Arial" panose="020B0604020202020204" pitchFamily="34" charset="0"/>
            </a:endParaRPr>
          </a:p>
          <a:p>
            <a:r>
              <a:rPr lang="en-US" sz="1400" b="1" kern="100" dirty="0">
                <a:latin typeface="Arial" panose="020B0604020202020204" pitchFamily="34" charset="0"/>
                <a:ea typeface="Aptos" panose="020B0004020202020204" pitchFamily="34" charset="0"/>
                <a:cs typeface="Arial" panose="020B0604020202020204" pitchFamily="34" charset="0"/>
              </a:rPr>
              <a:t>Thorne et al. 2024 - </a:t>
            </a:r>
            <a:r>
              <a:rPr lang="en-US" sz="1400" kern="100" dirty="0">
                <a:effectLst/>
                <a:latin typeface="Arial" panose="020B0604020202020204" pitchFamily="34" charset="0"/>
                <a:ea typeface="Aptos" panose="020B0004020202020204" pitchFamily="34" charset="0"/>
                <a:cs typeface="Arial" panose="020B0604020202020204" pitchFamily="34" charset="0"/>
              </a:rPr>
              <a:t>Home range size and resource use by eastern spotted skunks in Virginia. </a:t>
            </a:r>
            <a:endParaRPr lang="en-US" sz="1400" b="1" kern="100" dirty="0">
              <a:latin typeface="Arial" panose="020B0604020202020204" pitchFamily="34" charset="0"/>
              <a:ea typeface="Aptos" panose="020B0004020202020204" pitchFamily="34" charset="0"/>
              <a:cs typeface="Arial" panose="020B0604020202020204" pitchFamily="34" charset="0"/>
            </a:endParaRPr>
          </a:p>
          <a:p>
            <a:r>
              <a:rPr lang="en-US" sz="1400" b="1" kern="100" dirty="0">
                <a:latin typeface="Arial" panose="020B0604020202020204" pitchFamily="34" charset="0"/>
                <a:ea typeface="Aptos" panose="020B0004020202020204" pitchFamily="34" charset="0"/>
                <a:cs typeface="Arial" panose="020B0604020202020204" pitchFamily="34" charset="0"/>
              </a:rPr>
              <a:t>Major findings: </a:t>
            </a:r>
            <a:r>
              <a:rPr lang="en-US" sz="1400" kern="100" dirty="0">
                <a:latin typeface="Arial" panose="020B0604020202020204" pitchFamily="34" charset="0"/>
                <a:ea typeface="Aptos" panose="020B0004020202020204" pitchFamily="34" charset="0"/>
                <a:cs typeface="Arial" panose="020B0604020202020204" pitchFamily="34" charset="0"/>
              </a:rPr>
              <a:t>Skunk home range overlap could be affected by habitat quality of the three different study sites. The highest overlap occurred at Bald Mountain, which had smaller core forest areas that were conducive to skunk movement. </a:t>
            </a:r>
          </a:p>
          <a:p>
            <a:endParaRPr lang="en-US" dirty="0"/>
          </a:p>
        </p:txBody>
      </p:sp>
      <p:pic>
        <p:nvPicPr>
          <p:cNvPr id="2" name="Picture 1" descr="A map of different mountains&#10;&#10;Description automatically generated">
            <a:extLst>
              <a:ext uri="{FF2B5EF4-FFF2-40B4-BE49-F238E27FC236}">
                <a16:creationId xmlns:a16="http://schemas.microsoft.com/office/drawing/2014/main" id="{5999CF09-F937-B7D3-9BF5-D34258CF8B5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083" y="2674589"/>
            <a:ext cx="7365365" cy="4394835"/>
          </a:xfrm>
          <a:prstGeom prst="rect">
            <a:avLst/>
          </a:prstGeom>
        </p:spPr>
      </p:pic>
    </p:spTree>
    <p:extLst>
      <p:ext uri="{BB962C8B-B14F-4D97-AF65-F5344CB8AC3E}">
        <p14:creationId xmlns:p14="http://schemas.microsoft.com/office/powerpoint/2010/main" val="243188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2308324"/>
          </a:xfrm>
          <a:prstGeom prst="rect">
            <a:avLst/>
          </a:prstGeom>
          <a:noFill/>
        </p:spPr>
        <p:txBody>
          <a:bodyPr wrap="square" rtlCol="0">
            <a:spAutoFit/>
          </a:bodyPr>
          <a:lstStyle/>
          <a:p>
            <a:r>
              <a:rPr lang="en-US" sz="1400" b="1" u="sng" kern="100" dirty="0">
                <a:latin typeface="Arial" panose="020B0604020202020204" pitchFamily="34" charset="0"/>
                <a:ea typeface="Aptos" panose="020B0004020202020204" pitchFamily="34" charset="0"/>
                <a:cs typeface="Arial" panose="020B0604020202020204" pitchFamily="34" charset="0"/>
              </a:rPr>
              <a:t>Mountain Lion</a:t>
            </a:r>
            <a:endParaRPr lang="en-US" sz="1400" u="sng" kern="100" dirty="0">
              <a:latin typeface="Arial" panose="020B0604020202020204" pitchFamily="34" charset="0"/>
              <a:ea typeface="Aptos" panose="020B0004020202020204" pitchFamily="34" charset="0"/>
              <a:cs typeface="Arial" panose="020B0604020202020204" pitchFamily="34" charset="0"/>
            </a:endParaRPr>
          </a:p>
          <a:p>
            <a:r>
              <a:rPr lang="en-US" sz="1400" b="1" kern="100" dirty="0" err="1">
                <a:latin typeface="Arial" panose="020B0604020202020204" pitchFamily="34" charset="0"/>
                <a:ea typeface="Aptos" panose="020B0004020202020204" pitchFamily="34" charset="0"/>
                <a:cs typeface="Arial" panose="020B0604020202020204" pitchFamily="34" charset="0"/>
              </a:rPr>
              <a:t>Elbroch</a:t>
            </a:r>
            <a:r>
              <a:rPr lang="en-US" sz="1400" b="1" kern="100" dirty="0">
                <a:latin typeface="Arial" panose="020B0604020202020204" pitchFamily="34" charset="0"/>
                <a:ea typeface="Aptos" panose="020B0004020202020204" pitchFamily="34" charset="0"/>
                <a:cs typeface="Arial" panose="020B0604020202020204" pitchFamily="34" charset="0"/>
              </a:rPr>
              <a:t> et al. 2017 </a:t>
            </a:r>
            <a:r>
              <a:rPr lang="en-US" sz="1400" kern="100" dirty="0">
                <a:latin typeface="Arial" panose="020B0604020202020204" pitchFamily="34" charset="0"/>
                <a:ea typeface="Aptos" panose="020B0004020202020204" pitchFamily="34" charset="0"/>
                <a:cs typeface="Arial" panose="020B0604020202020204" pitchFamily="34" charset="0"/>
              </a:rPr>
              <a:t>- </a:t>
            </a:r>
            <a:r>
              <a:rPr lang="en-US" sz="1400" kern="100" dirty="0">
                <a:effectLst/>
                <a:latin typeface="Arial" panose="020B0604020202020204" pitchFamily="34" charset="0"/>
                <a:ea typeface="Aptos" panose="020B0004020202020204" pitchFamily="34" charset="0"/>
                <a:cs typeface="Arial" panose="020B0604020202020204" pitchFamily="34" charset="0"/>
              </a:rPr>
              <a:t>Adaptive social strategies in a solitary carnivore.</a:t>
            </a:r>
          </a:p>
          <a:p>
            <a:r>
              <a:rPr lang="en-US" sz="1400" b="1" kern="100" dirty="0">
                <a:latin typeface="Arial" panose="020B0604020202020204" pitchFamily="34" charset="0"/>
                <a:ea typeface="Aptos" panose="020B0004020202020204" pitchFamily="34" charset="0"/>
                <a:cs typeface="Arial" panose="020B0604020202020204" pitchFamily="34" charset="0"/>
              </a:rPr>
              <a:t>Major findings: </a:t>
            </a:r>
            <a:r>
              <a:rPr lang="en-US" sz="1400" kern="100" dirty="0">
                <a:effectLst/>
                <a:latin typeface="Arial" panose="020B0604020202020204" pitchFamily="34" charset="0"/>
                <a:ea typeface="Aptos" panose="020B0004020202020204" pitchFamily="34" charset="0"/>
                <a:cs typeface="Arial" panose="020B0604020202020204" pitchFamily="34" charset="0"/>
              </a:rPr>
              <a:t>The greater the spatial overlap between two pumas, the more likely they were to be connected in the network. This descriptive analysis did not indicate any correlation between kinship and tolerance. Puma pairs with overlapping territories exhibited tolerance more than nonoverlapping pairs and that males were more likely to receive </a:t>
            </a:r>
            <a:r>
              <a:rPr lang="en-US" sz="1400" kern="100" dirty="0" err="1">
                <a:effectLst/>
                <a:latin typeface="Arial" panose="020B0604020202020204" pitchFamily="34" charset="0"/>
                <a:ea typeface="Aptos" panose="020B0004020202020204" pitchFamily="34" charset="0"/>
                <a:cs typeface="Arial" panose="020B0604020202020204" pitchFamily="34" charset="0"/>
              </a:rPr>
              <a:t>toler</a:t>
            </a:r>
            <a:r>
              <a:rPr lang="en-US" sz="1400" kern="100" dirty="0">
                <a:effectLst/>
                <a:latin typeface="Arial" panose="020B0604020202020204" pitchFamily="34" charset="0"/>
                <a:ea typeface="Aptos" panose="020B0004020202020204" pitchFamily="34" charset="0"/>
                <a:cs typeface="Arial" panose="020B0604020202020204" pitchFamily="34" charset="0"/>
              </a:rPr>
              <a:t>- </a:t>
            </a:r>
            <a:r>
              <a:rPr lang="en-US" sz="1400" kern="100" dirty="0" err="1">
                <a:effectLst/>
                <a:latin typeface="Arial" panose="020B0604020202020204" pitchFamily="34" charset="0"/>
                <a:ea typeface="Aptos" panose="020B0004020202020204" pitchFamily="34" charset="0"/>
                <a:cs typeface="Arial" panose="020B0604020202020204" pitchFamily="34" charset="0"/>
              </a:rPr>
              <a:t>ance</a:t>
            </a:r>
            <a:r>
              <a:rPr lang="en-US" sz="1400" kern="100" dirty="0">
                <a:effectLst/>
                <a:latin typeface="Arial" panose="020B0604020202020204" pitchFamily="34" charset="0"/>
                <a:ea typeface="Aptos" panose="020B0004020202020204" pitchFamily="34" charset="0"/>
                <a:cs typeface="Arial" panose="020B0604020202020204" pitchFamily="34" charset="0"/>
              </a:rPr>
              <a:t> (in-degree) and less likely to exhibit tolerance at their own kills (out-degree) than females.</a:t>
            </a:r>
          </a:p>
          <a:p>
            <a:endParaRPr lang="en-US" sz="1400" b="1" kern="100" dirty="0">
              <a:latin typeface="Arial" panose="020B0604020202020204" pitchFamily="34" charset="0"/>
              <a:ea typeface="Aptos" panose="020B0004020202020204" pitchFamily="34" charset="0"/>
              <a:cs typeface="Arial" panose="020B0604020202020204" pitchFamily="34" charset="0"/>
            </a:endParaRPr>
          </a:p>
          <a:p>
            <a:endParaRPr lang="en-US" dirty="0"/>
          </a:p>
        </p:txBody>
      </p:sp>
      <p:pic>
        <p:nvPicPr>
          <p:cNvPr id="2" name="Picture 1" descr="A close-up of a diagram&#10;&#10;Description automatically generated">
            <a:extLst>
              <a:ext uri="{FF2B5EF4-FFF2-40B4-BE49-F238E27FC236}">
                <a16:creationId xmlns:a16="http://schemas.microsoft.com/office/drawing/2014/main" id="{E355F10E-C869-2867-D1E9-7855BBBB69A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839662"/>
            <a:ext cx="7300595" cy="4719320"/>
          </a:xfrm>
          <a:prstGeom prst="rect">
            <a:avLst/>
          </a:prstGeom>
        </p:spPr>
      </p:pic>
    </p:spTree>
    <p:extLst>
      <p:ext uri="{BB962C8B-B14F-4D97-AF65-F5344CB8AC3E}">
        <p14:creationId xmlns:p14="http://schemas.microsoft.com/office/powerpoint/2010/main" val="1030831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83642" y="0"/>
            <a:ext cx="7123814" cy="3108543"/>
          </a:xfrm>
          <a:prstGeom prst="rect">
            <a:avLst/>
          </a:prstGeom>
          <a:noFill/>
        </p:spPr>
        <p:txBody>
          <a:bodyPr wrap="square" rtlCol="0">
            <a:spAutoFit/>
          </a:bodyPr>
          <a:lstStyle/>
          <a:p>
            <a:r>
              <a:rPr lang="en-US" sz="1400" b="1" kern="100" dirty="0">
                <a:ea typeface="Aptos" panose="020B0004020202020204" pitchFamily="34" charset="0"/>
                <a:cs typeface="Times New Roman" panose="02020603050405020304" pitchFamily="18" charset="0"/>
              </a:rPr>
              <a:t> </a:t>
            </a:r>
            <a:endParaRPr lang="en-US" sz="1400" kern="100" dirty="0">
              <a:ea typeface="Aptos" panose="020B0004020202020204" pitchFamily="34" charset="0"/>
              <a:cs typeface="Times New Roman" panose="02020603050405020304" pitchFamily="18" charset="0"/>
            </a:endParaRPr>
          </a:p>
          <a:p>
            <a:r>
              <a:rPr lang="en-US" sz="1400" b="1" u="sng" kern="100" dirty="0">
                <a:latin typeface="Arial" panose="020B0604020202020204" pitchFamily="34" charset="0"/>
                <a:ea typeface="Aptos" panose="020B0004020202020204" pitchFamily="34" charset="0"/>
                <a:cs typeface="Arial" panose="020B0604020202020204" pitchFamily="34" charset="0"/>
              </a:rPr>
              <a:t>Mountain Lion</a:t>
            </a:r>
            <a:endParaRPr lang="en-US" sz="1400" u="sng" kern="100" dirty="0">
              <a:latin typeface="Arial" panose="020B0604020202020204" pitchFamily="34" charset="0"/>
              <a:ea typeface="Aptos" panose="020B0004020202020204" pitchFamily="34" charset="0"/>
              <a:cs typeface="Arial" panose="020B0604020202020204" pitchFamily="34" charset="0"/>
            </a:endParaRPr>
          </a:p>
          <a:p>
            <a:r>
              <a:rPr lang="en-US" sz="1400" b="1" kern="100" dirty="0" err="1">
                <a:latin typeface="Arial" panose="020B0604020202020204" pitchFamily="34" charset="0"/>
                <a:ea typeface="Aptos" panose="020B0004020202020204" pitchFamily="34" charset="0"/>
                <a:cs typeface="Arial" panose="020B0604020202020204" pitchFamily="34" charset="0"/>
              </a:rPr>
              <a:t>Elbroch</a:t>
            </a:r>
            <a:r>
              <a:rPr lang="en-US" sz="1400" b="1" kern="100" dirty="0">
                <a:latin typeface="Arial" panose="020B0604020202020204" pitchFamily="34" charset="0"/>
                <a:ea typeface="Aptos" panose="020B0004020202020204" pitchFamily="34" charset="0"/>
                <a:cs typeface="Arial" panose="020B0604020202020204" pitchFamily="34" charset="0"/>
              </a:rPr>
              <a:t> et al. 2016 </a:t>
            </a:r>
            <a:r>
              <a:rPr lang="en-US" sz="1400" kern="100" dirty="0">
                <a:latin typeface="Arial" panose="020B0604020202020204" pitchFamily="34" charset="0"/>
                <a:ea typeface="Aptos" panose="020B0004020202020204" pitchFamily="34" charset="0"/>
                <a:cs typeface="Arial" panose="020B0604020202020204" pitchFamily="34" charset="0"/>
              </a:rPr>
              <a:t>- </a:t>
            </a:r>
            <a:r>
              <a:rPr lang="en-US" sz="1400" kern="100" dirty="0">
                <a:effectLst/>
                <a:latin typeface="Arial" panose="020B0604020202020204" pitchFamily="34" charset="0"/>
                <a:ea typeface="Aptos" panose="020B0004020202020204" pitchFamily="34" charset="0"/>
                <a:cs typeface="Arial" panose="020B0604020202020204" pitchFamily="34" charset="0"/>
              </a:rPr>
              <a:t>Spatial overlap in a solitary carnivore: support for the land tenure, kinship or resource dispersion hypotheses?</a:t>
            </a:r>
            <a:r>
              <a:rPr lang="en-US" sz="1400" kern="100" dirty="0">
                <a:latin typeface="Arial" panose="020B0604020202020204" pitchFamily="34" charset="0"/>
                <a:ea typeface="Aptos" panose="020B0004020202020204" pitchFamily="34" charset="0"/>
                <a:cs typeface="Arial" panose="020B0604020202020204" pitchFamily="34" charset="0"/>
              </a:rPr>
              <a:t> </a:t>
            </a:r>
          </a:p>
          <a:p>
            <a:r>
              <a:rPr lang="en-US" sz="1400" b="1" kern="100" dirty="0">
                <a:latin typeface="Arial" panose="020B0604020202020204" pitchFamily="34" charset="0"/>
                <a:ea typeface="Aptos" panose="020B0004020202020204" pitchFamily="34" charset="0"/>
                <a:cs typeface="Arial" panose="020B0604020202020204" pitchFamily="34" charset="0"/>
              </a:rPr>
              <a:t>Major findings</a:t>
            </a:r>
            <a:r>
              <a:rPr lang="en-US" sz="1400" kern="100" dirty="0">
                <a:latin typeface="Arial" panose="020B0604020202020204" pitchFamily="34" charset="0"/>
                <a:ea typeface="Aptos" panose="020B0004020202020204" pitchFamily="34" charset="0"/>
                <a:cs typeface="Arial" panose="020B0604020202020204" pitchFamily="34" charset="0"/>
              </a:rPr>
              <a:t>: I</a:t>
            </a:r>
            <a:r>
              <a:rPr lang="en-US" sz="1400" dirty="0">
                <a:effectLst/>
                <a:latin typeface="Arial" panose="020B0604020202020204" pitchFamily="34" charset="0"/>
                <a:cs typeface="Arial" panose="020B0604020202020204" pitchFamily="34" charset="0"/>
              </a:rPr>
              <a:t>ncreased resource density over smaller spatial extents in winter appeared to explain spatial overlap between cougars, especially between adult females. The fact that kinship neither explained patterns of spatial overlap reported here, nor spatial associations in </a:t>
            </a:r>
            <a:r>
              <a:rPr lang="en-US" sz="1400" dirty="0" err="1">
                <a:effectLst/>
                <a:latin typeface="Arial" panose="020B0604020202020204" pitchFamily="34" charset="0"/>
                <a:cs typeface="Arial" panose="020B0604020202020204" pitchFamily="34" charset="0"/>
              </a:rPr>
              <a:t>Elbroch</a:t>
            </a:r>
            <a:r>
              <a:rPr lang="en-US" sz="1400" dirty="0">
                <a:effectLst/>
                <a:latin typeface="Arial" panose="020B0604020202020204" pitchFamily="34" charset="0"/>
                <a:cs typeface="Arial" panose="020B0604020202020204" pitchFamily="34" charset="0"/>
              </a:rPr>
              <a:t>, Quigley &amp; Caragiulo (2014), may indicate that cougars and other solitary carnivores may be more tolerant of sharing key resources with unrelated conspecifics than previously believed, or at least during periods of high resource availability. Associations and spatial overlap between unrelated carnivores in areas and at times when prey are aggregated provide strong support for the application of the resource dispersion hypothesis to solitary carnivores.</a:t>
            </a:r>
            <a:endParaRPr lang="en-US" sz="1400" dirty="0">
              <a:latin typeface="Arial" panose="020B0604020202020204" pitchFamily="34" charset="0"/>
              <a:cs typeface="Arial" panose="020B0604020202020204" pitchFamily="34" charset="0"/>
            </a:endParaRPr>
          </a:p>
          <a:p>
            <a:endParaRPr lang="en-US" sz="1400" kern="100" dirty="0">
              <a:ea typeface="Aptos" panose="020B0004020202020204" pitchFamily="34" charset="0"/>
              <a:cs typeface="Times New Roman" panose="02020603050405020304" pitchFamily="18" charset="0"/>
            </a:endParaRPr>
          </a:p>
        </p:txBody>
      </p:sp>
      <p:pic>
        <p:nvPicPr>
          <p:cNvPr id="3" name="Picture 2" descr="A map of the grand teton national park&#10;&#10;Description automatically generated">
            <a:extLst>
              <a:ext uri="{FF2B5EF4-FFF2-40B4-BE49-F238E27FC236}">
                <a16:creationId xmlns:a16="http://schemas.microsoft.com/office/drawing/2014/main" id="{78FF2B49-F000-E0BC-A21D-8898336A88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488" y="2910705"/>
            <a:ext cx="7307712" cy="5811264"/>
          </a:xfrm>
          <a:prstGeom prst="rect">
            <a:avLst/>
          </a:prstGeom>
        </p:spPr>
      </p:pic>
    </p:spTree>
    <p:extLst>
      <p:ext uri="{BB962C8B-B14F-4D97-AF65-F5344CB8AC3E}">
        <p14:creationId xmlns:p14="http://schemas.microsoft.com/office/powerpoint/2010/main" val="1348970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231106"/>
          </a:xfrm>
          <a:prstGeom prst="rect">
            <a:avLst/>
          </a:prstGeom>
          <a:noFill/>
        </p:spPr>
        <p:txBody>
          <a:bodyPr wrap="square" rtlCol="0">
            <a:spAutoFit/>
          </a:bodyPr>
          <a:lstStyle/>
          <a:p>
            <a:r>
              <a:rPr lang="en-US" sz="1400" b="1" u="sng" kern="100" dirty="0">
                <a:latin typeface="Aptos" panose="020B0004020202020204" pitchFamily="34" charset="0"/>
                <a:ea typeface="Aptos" panose="020B0004020202020204" pitchFamily="34" charset="0"/>
                <a:cs typeface="Times New Roman" panose="02020603050405020304" pitchFamily="18" charset="0"/>
              </a:rPr>
              <a:t>Mountain Lion</a:t>
            </a:r>
          </a:p>
          <a:p>
            <a:r>
              <a:rPr lang="en-US" sz="1400" b="1" dirty="0"/>
              <a:t>UC Davis Wildlife Health Center. (2016</a:t>
            </a:r>
            <a:r>
              <a:rPr lang="en-US" sz="1400" dirty="0"/>
              <a:t>). Cougar Tracking Data: Movements of mountain lions in Southern California from 2001 to 2016. Retrieved from </a:t>
            </a:r>
            <a:r>
              <a:rPr lang="en-US" sz="1400" u="sng" dirty="0">
                <a:solidFill>
                  <a:srgbClr val="0070C0"/>
                </a:solidFill>
              </a:rPr>
              <a:t>https://</a:t>
            </a:r>
            <a:r>
              <a:rPr lang="en-US" sz="1400" u="sng" dirty="0" err="1">
                <a:solidFill>
                  <a:srgbClr val="0070C0"/>
                </a:solidFill>
              </a:rPr>
              <a:t>cougar.codefornature.org</a:t>
            </a:r>
            <a:endParaRPr lang="en-US" sz="1400" u="sng" kern="100" dirty="0">
              <a:solidFill>
                <a:srgbClr val="0070C0"/>
              </a:solidFill>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pic>
        <p:nvPicPr>
          <p:cNvPr id="5" name="Picture 4" descr="A map of a city&#10;&#10;Description automatically generated">
            <a:extLst>
              <a:ext uri="{FF2B5EF4-FFF2-40B4-BE49-F238E27FC236}">
                <a16:creationId xmlns:a16="http://schemas.microsoft.com/office/drawing/2014/main" id="{F2F7580C-8963-4925-03E0-D9D2341BB5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3168973"/>
            <a:ext cx="7315200" cy="4790804"/>
          </a:xfrm>
          <a:prstGeom prst="rect">
            <a:avLst/>
          </a:prstGeom>
        </p:spPr>
      </p:pic>
    </p:spTree>
    <p:extLst>
      <p:ext uri="{BB962C8B-B14F-4D97-AF65-F5344CB8AC3E}">
        <p14:creationId xmlns:p14="http://schemas.microsoft.com/office/powerpoint/2010/main" val="1771338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723549"/>
          </a:xfrm>
          <a:prstGeom prst="rect">
            <a:avLst/>
          </a:prstGeom>
          <a:noFill/>
        </p:spPr>
        <p:txBody>
          <a:bodyPr wrap="square" rtlCol="0">
            <a:spAutoFit/>
          </a:bodyPr>
          <a:lstStyle/>
          <a:p>
            <a:r>
              <a:rPr lang="en-US" sz="1400" b="1" u="sng" dirty="0"/>
              <a:t>Brown Hyena</a:t>
            </a:r>
          </a:p>
          <a:p>
            <a:r>
              <a:rPr lang="en-US" sz="1400" b="1" dirty="0"/>
              <a:t>Wiesel 2007 </a:t>
            </a:r>
            <a:r>
              <a:rPr lang="en-US" sz="1400" dirty="0"/>
              <a:t>- Demography of Brown Hyenas in Inland Areas of the </a:t>
            </a:r>
            <a:r>
              <a:rPr lang="en-US" sz="1400" dirty="0" err="1"/>
              <a:t>Sperrgebiet</a:t>
            </a:r>
            <a:r>
              <a:rPr lang="en-US" sz="1400" dirty="0"/>
              <a:t>, Namibia.</a:t>
            </a:r>
          </a:p>
          <a:p>
            <a:r>
              <a:rPr lang="en-US" sz="1400" b="1" dirty="0"/>
              <a:t>Major findings: </a:t>
            </a:r>
            <a:r>
              <a:rPr lang="en-US" sz="1400" dirty="0"/>
              <a:t>Home ranges overlapped greatly, but no data regarding sociality could be analyzed, due to the different time frames of collar deployment. </a:t>
            </a:r>
            <a:endParaRPr lang="en-US" sz="1400" b="1" dirty="0"/>
          </a:p>
          <a:p>
            <a:endParaRPr lang="en-US" dirty="0"/>
          </a:p>
          <a:p>
            <a:endParaRPr lang="en-US" b="1" dirty="0"/>
          </a:p>
        </p:txBody>
      </p:sp>
      <p:pic>
        <p:nvPicPr>
          <p:cNvPr id="3" name="Picture 2" descr="A map of the state of california&#10;&#10;Description automatically generated">
            <a:extLst>
              <a:ext uri="{FF2B5EF4-FFF2-40B4-BE49-F238E27FC236}">
                <a16:creationId xmlns:a16="http://schemas.microsoft.com/office/drawing/2014/main" id="{4CAE3913-6A90-4A9C-A7C5-5EDCAC40C1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798993"/>
            <a:ext cx="7315200" cy="5483407"/>
          </a:xfrm>
          <a:prstGeom prst="rect">
            <a:avLst/>
          </a:prstGeom>
        </p:spPr>
      </p:pic>
    </p:spTree>
    <p:extLst>
      <p:ext uri="{BB962C8B-B14F-4D97-AF65-F5344CB8AC3E}">
        <p14:creationId xmlns:p14="http://schemas.microsoft.com/office/powerpoint/2010/main" val="2418746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384995"/>
          </a:xfrm>
          <a:prstGeom prst="rect">
            <a:avLst/>
          </a:prstGeom>
          <a:noFill/>
        </p:spPr>
        <p:txBody>
          <a:bodyPr wrap="square" rtlCol="0">
            <a:spAutoFit/>
          </a:bodyPr>
          <a:lstStyle/>
          <a:p>
            <a:r>
              <a:rPr lang="en-US" sz="1400" b="1" u="sng" dirty="0"/>
              <a:t>Gray Wolf</a:t>
            </a:r>
          </a:p>
          <a:p>
            <a:r>
              <a:rPr lang="en-US" sz="1400" b="1" dirty="0" err="1"/>
              <a:t>Mattisson</a:t>
            </a:r>
            <a:r>
              <a:rPr lang="en-US" sz="1400" b="1" dirty="0"/>
              <a:t> et al. 2013 - </a:t>
            </a:r>
            <a:r>
              <a:rPr lang="en-US" sz="1400" dirty="0"/>
              <a:t>Home range size variation in a recovering wolf population: Evaluating the effect of environmental, demographic, and social factors.</a:t>
            </a:r>
          </a:p>
          <a:p>
            <a:r>
              <a:rPr lang="en-US" sz="1400" b="1" dirty="0"/>
              <a:t>Major findings: </a:t>
            </a:r>
            <a:r>
              <a:rPr lang="en-US" sz="1400" dirty="0"/>
              <a:t>Roe deer density, elevation and latitude were important variables predicting wolf home range size. Social factors such as wolf density and competition did not influence range size. </a:t>
            </a:r>
            <a:endParaRPr lang="en-US" sz="1400" b="1" dirty="0"/>
          </a:p>
        </p:txBody>
      </p:sp>
      <p:pic>
        <p:nvPicPr>
          <p:cNvPr id="5" name="Picture 4" descr="A map of the country&#10;&#10;Description automatically generated">
            <a:extLst>
              <a:ext uri="{FF2B5EF4-FFF2-40B4-BE49-F238E27FC236}">
                <a16:creationId xmlns:a16="http://schemas.microsoft.com/office/drawing/2014/main" id="{F97081C3-98E9-2C42-0BAC-65BDF0E960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8759" y="1939523"/>
            <a:ext cx="4566229" cy="7823758"/>
          </a:xfrm>
          <a:prstGeom prst="rect">
            <a:avLst/>
          </a:prstGeom>
        </p:spPr>
      </p:pic>
    </p:spTree>
    <p:extLst>
      <p:ext uri="{BB962C8B-B14F-4D97-AF65-F5344CB8AC3E}">
        <p14:creationId xmlns:p14="http://schemas.microsoft.com/office/powerpoint/2010/main" val="1291800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877437"/>
          </a:xfrm>
          <a:prstGeom prst="rect">
            <a:avLst/>
          </a:prstGeom>
          <a:noFill/>
        </p:spPr>
        <p:txBody>
          <a:bodyPr wrap="square" rtlCol="0">
            <a:spAutoFit/>
          </a:bodyPr>
          <a:lstStyle/>
          <a:p>
            <a:r>
              <a:rPr lang="en-US" sz="1400" b="1" u="sng" kern="100" dirty="0">
                <a:latin typeface="Aptos" panose="020B0004020202020204" pitchFamily="34" charset="0"/>
                <a:ea typeface="Aptos" panose="020B0004020202020204" pitchFamily="34" charset="0"/>
                <a:cs typeface="Times New Roman" panose="02020603050405020304" pitchFamily="18" charset="0"/>
              </a:rPr>
              <a:t>Wolverine</a:t>
            </a:r>
            <a:endParaRPr lang="en-US" sz="1400" u="sng" kern="100" dirty="0">
              <a:latin typeface="Aptos" panose="020B0004020202020204" pitchFamily="34" charset="0"/>
              <a:ea typeface="Aptos" panose="020B0004020202020204" pitchFamily="34" charset="0"/>
              <a:cs typeface="Times New Roman" panose="02020603050405020304" pitchFamily="18" charset="0"/>
            </a:endParaRPr>
          </a:p>
          <a:p>
            <a:r>
              <a:rPr lang="en-US" sz="1400" b="1" kern="100" dirty="0">
                <a:latin typeface="Aptos" panose="020B0004020202020204" pitchFamily="34" charset="0"/>
                <a:ea typeface="Aptos" panose="020B0004020202020204" pitchFamily="34" charset="0"/>
                <a:cs typeface="Times New Roman" panose="02020603050405020304" pitchFamily="18" charset="0"/>
              </a:rPr>
              <a:t>Copeland &amp; Yates 2008 </a:t>
            </a:r>
            <a:r>
              <a:rPr lang="en-US" sz="1400" kern="100" dirty="0">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Wolverine population assessment in Glacier National Park, Comprehensive Summary Update. </a:t>
            </a:r>
          </a:p>
          <a:p>
            <a:r>
              <a:rPr lang="en-US" sz="1400" b="1" kern="100" dirty="0">
                <a:latin typeface="Aptos" panose="020B0004020202020204" pitchFamily="34" charset="0"/>
                <a:ea typeface="Aptos" panose="020B0004020202020204" pitchFamily="34" charset="0"/>
                <a:cs typeface="Times New Roman" panose="02020603050405020304" pitchFamily="18" charset="0"/>
              </a:rPr>
              <a:t>Major findings</a:t>
            </a:r>
            <a:r>
              <a:rPr lang="en-US" sz="1400" kern="100" dirty="0">
                <a:latin typeface="Aptos" panose="020B0004020202020204" pitchFamily="34" charset="0"/>
                <a:ea typeface="Aptos" panose="020B0004020202020204" pitchFamily="34" charset="0"/>
                <a:cs typeface="Times New Roman" panose="02020603050405020304" pitchFamily="18" charset="0"/>
              </a:rPr>
              <a:t>: Male home range size was larger than those of females. Authors documented over 60 instances in which collared wolverines were found together or nearby, not including pairings between males and females during mating season. 17 instances occurred between M1 and his offspring.</a:t>
            </a:r>
          </a:p>
          <a:p>
            <a:endParaRPr lang="en-US" dirty="0"/>
          </a:p>
        </p:txBody>
      </p:sp>
      <p:pic>
        <p:nvPicPr>
          <p:cNvPr id="3" name="Picture 2" descr="A map of the glacier national park&#10;&#10;Description automatically generated">
            <a:extLst>
              <a:ext uri="{FF2B5EF4-FFF2-40B4-BE49-F238E27FC236}">
                <a16:creationId xmlns:a16="http://schemas.microsoft.com/office/drawing/2014/main" id="{E3DB60D5-A152-BD9E-2429-92F7163984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554" y="2172556"/>
            <a:ext cx="7217646" cy="5056539"/>
          </a:xfrm>
          <a:prstGeom prst="rect">
            <a:avLst/>
          </a:prstGeom>
        </p:spPr>
      </p:pic>
    </p:spTree>
    <p:extLst>
      <p:ext uri="{BB962C8B-B14F-4D97-AF65-F5344CB8AC3E}">
        <p14:creationId xmlns:p14="http://schemas.microsoft.com/office/powerpoint/2010/main" val="3990265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661993"/>
          </a:xfrm>
          <a:prstGeom prst="rect">
            <a:avLst/>
          </a:prstGeom>
          <a:noFill/>
        </p:spPr>
        <p:txBody>
          <a:bodyPr wrap="square" rtlCol="0">
            <a:spAutoFit/>
          </a:bodyPr>
          <a:lstStyle/>
          <a:p>
            <a:r>
              <a:rPr lang="en-US" sz="1400" b="1" u="sng" kern="100" dirty="0">
                <a:latin typeface="Aptos" panose="020B0004020202020204" pitchFamily="34" charset="0"/>
                <a:ea typeface="Aptos" panose="020B0004020202020204" pitchFamily="34" charset="0"/>
                <a:cs typeface="Times New Roman" panose="02020603050405020304" pitchFamily="18" charset="0"/>
              </a:rPr>
              <a:t>Wolverine</a:t>
            </a:r>
            <a:endParaRPr lang="en-US" sz="1400" u="sng" kern="100" dirty="0">
              <a:latin typeface="Aptos" panose="020B0004020202020204" pitchFamily="34" charset="0"/>
              <a:ea typeface="Aptos" panose="020B0004020202020204" pitchFamily="34" charset="0"/>
              <a:cs typeface="Times New Roman" panose="02020603050405020304" pitchFamily="18" charset="0"/>
            </a:endParaRPr>
          </a:p>
          <a:p>
            <a:r>
              <a:rPr lang="en-US" sz="1400" b="1" kern="100" dirty="0">
                <a:latin typeface="Aptos" panose="020B0004020202020204" pitchFamily="34" charset="0"/>
                <a:ea typeface="Aptos" panose="020B0004020202020204" pitchFamily="34" charset="0"/>
                <a:cs typeface="Times New Roman" panose="02020603050405020304" pitchFamily="18" charset="0"/>
              </a:rPr>
              <a:t>Murphy et al. 2011 </a:t>
            </a:r>
            <a:r>
              <a:rPr lang="en-US" sz="1400" kern="100" dirty="0">
                <a:latin typeface="Aptos" panose="020B0004020202020204" pitchFamily="34" charset="0"/>
                <a:ea typeface="Aptos" panose="020B0004020202020204" pitchFamily="34" charset="0"/>
                <a:cs typeface="Times New Roman" panose="02020603050405020304" pitchFamily="18" charset="0"/>
              </a:rPr>
              <a:t>-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Wolverines in Greater Yellowstone.</a:t>
            </a:r>
          </a:p>
          <a:p>
            <a:r>
              <a:rPr lang="en-US" sz="1400" b="1" kern="100" dirty="0">
                <a:latin typeface="Aptos" panose="020B0004020202020204" pitchFamily="34" charset="0"/>
                <a:ea typeface="Aptos" panose="020B0004020202020204" pitchFamily="34" charset="0"/>
                <a:cs typeface="Times New Roman" panose="02020603050405020304" pitchFamily="18" charset="0"/>
              </a:rPr>
              <a:t>Major findings</a:t>
            </a:r>
            <a:r>
              <a:rPr lang="en-US" sz="1400" kern="100" dirty="0">
                <a:latin typeface="Aptos" panose="020B0004020202020204" pitchFamily="34" charset="0"/>
                <a:ea typeface="Aptos" panose="020B0004020202020204" pitchFamily="34" charset="0"/>
                <a:cs typeface="Times New Roman" panose="02020603050405020304" pitchFamily="18" charset="0"/>
              </a:rPr>
              <a:t>: Overlap between the resident male (orange) and resident female (red) was substantial, similar to that found in other studies (</a:t>
            </a:r>
            <a:r>
              <a:rPr lang="en-US" sz="1400" kern="100" dirty="0" err="1">
                <a:latin typeface="Aptos" panose="020B0004020202020204" pitchFamily="34" charset="0"/>
                <a:ea typeface="Aptos" panose="020B0004020202020204" pitchFamily="34" charset="0"/>
                <a:cs typeface="Times New Roman" panose="02020603050405020304" pitchFamily="18" charset="0"/>
              </a:rPr>
              <a:t>Magoun</a:t>
            </a:r>
            <a:r>
              <a:rPr lang="en-US" sz="1400" kern="100" dirty="0">
                <a:latin typeface="Aptos" panose="020B0004020202020204" pitchFamily="34" charset="0"/>
                <a:ea typeface="Aptos" panose="020B0004020202020204" pitchFamily="34" charset="0"/>
                <a:cs typeface="Times New Roman" panose="02020603050405020304" pitchFamily="18" charset="0"/>
              </a:rPr>
              <a:t> 1985; Inman et al. 2007; Copeland 1996). Home range size was larger than those found in other studies, possibly because individuals were unconfined by same-sex individuals with adjacent ranges. </a:t>
            </a:r>
          </a:p>
          <a:p>
            <a:endParaRPr lang="en-US" dirty="0"/>
          </a:p>
        </p:txBody>
      </p:sp>
      <p:pic>
        <p:nvPicPr>
          <p:cNvPr id="2" name="Picture 1" descr="A map of the mountains&#10;&#10;Description automatically generated">
            <a:extLst>
              <a:ext uri="{FF2B5EF4-FFF2-40B4-BE49-F238E27FC236}">
                <a16:creationId xmlns:a16="http://schemas.microsoft.com/office/drawing/2014/main" id="{6FAB0B89-DCF6-1369-7236-5898E067BB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88894" y="1643888"/>
            <a:ext cx="5510509" cy="8414512"/>
          </a:xfrm>
          <a:prstGeom prst="rect">
            <a:avLst/>
          </a:prstGeom>
        </p:spPr>
      </p:pic>
    </p:spTree>
    <p:extLst>
      <p:ext uri="{BB962C8B-B14F-4D97-AF65-F5344CB8AC3E}">
        <p14:creationId xmlns:p14="http://schemas.microsoft.com/office/powerpoint/2010/main" val="530838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877437"/>
          </a:xfrm>
          <a:prstGeom prst="rect">
            <a:avLst/>
          </a:prstGeom>
          <a:noFill/>
        </p:spPr>
        <p:txBody>
          <a:bodyPr wrap="square" rtlCol="0">
            <a:spAutoFit/>
          </a:bodyPr>
          <a:lstStyle/>
          <a:p>
            <a:r>
              <a:rPr lang="en-US" sz="1400" b="1" u="sng" dirty="0"/>
              <a:t>Timber Rattlesnake</a:t>
            </a:r>
          </a:p>
          <a:p>
            <a:r>
              <a:rPr lang="en-US" sz="1400" b="1" dirty="0"/>
              <a:t>Hamilton 2009 </a:t>
            </a:r>
            <a:r>
              <a:rPr lang="en-US" sz="1400" dirty="0"/>
              <a:t>- Home range size and habitat selection of timber rattlesnakes (Crotalus </a:t>
            </a:r>
            <a:r>
              <a:rPr lang="en-US" sz="1400" dirty="0" err="1"/>
              <a:t>horridus</a:t>
            </a:r>
            <a:r>
              <a:rPr lang="en-US" sz="1400" dirty="0"/>
              <a:t>) in southwestern Wisconsin.</a:t>
            </a:r>
          </a:p>
          <a:p>
            <a:r>
              <a:rPr lang="en-US" sz="1400" b="1" dirty="0"/>
              <a:t>Major findings</a:t>
            </a:r>
            <a:r>
              <a:rPr lang="en-US" sz="1400" dirty="0"/>
              <a:t>: Gravid females sought out specific habitats for egg-laying which greatly narrowed their home range size. Non-gravid female and male home range sizes were similar, but mechanisms driving home range size for males may be different than females. </a:t>
            </a:r>
          </a:p>
          <a:p>
            <a:endParaRPr lang="en-US" dirty="0"/>
          </a:p>
        </p:txBody>
      </p:sp>
      <p:pic>
        <p:nvPicPr>
          <p:cNvPr id="7" name="Picture 6" descr="A graph of a person's body&#10;&#10;Description automatically generated with medium confidence">
            <a:extLst>
              <a:ext uri="{FF2B5EF4-FFF2-40B4-BE49-F238E27FC236}">
                <a16:creationId xmlns:a16="http://schemas.microsoft.com/office/drawing/2014/main" id="{BB959A11-3AA5-58F4-9579-5E6CDAB9AF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4689" y="2172556"/>
            <a:ext cx="6485822" cy="7885844"/>
          </a:xfrm>
          <a:prstGeom prst="rect">
            <a:avLst/>
          </a:prstGeom>
        </p:spPr>
      </p:pic>
    </p:spTree>
    <p:extLst>
      <p:ext uri="{BB962C8B-B14F-4D97-AF65-F5344CB8AC3E}">
        <p14:creationId xmlns:p14="http://schemas.microsoft.com/office/powerpoint/2010/main" val="2477736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600438"/>
          </a:xfrm>
          <a:prstGeom prst="rect">
            <a:avLst/>
          </a:prstGeom>
          <a:noFill/>
        </p:spPr>
        <p:txBody>
          <a:bodyPr wrap="square" rtlCol="0">
            <a:spAutoFit/>
          </a:bodyPr>
          <a:lstStyle/>
          <a:p>
            <a:r>
              <a:rPr lang="en-US" sz="1400" b="1" u="sng" dirty="0"/>
              <a:t>Snow Leopard</a:t>
            </a:r>
          </a:p>
          <a:p>
            <a:r>
              <a:rPr lang="en-US" sz="1400" b="1" dirty="0"/>
              <a:t>Johansson &amp; </a:t>
            </a:r>
            <a:r>
              <a:rPr lang="en-US" sz="1400" b="1" dirty="0" err="1"/>
              <a:t>Fiechter</a:t>
            </a:r>
            <a:r>
              <a:rPr lang="en-US" sz="1400" b="1" dirty="0"/>
              <a:t> 2016 </a:t>
            </a:r>
            <a:r>
              <a:rPr lang="en-US" sz="1400" dirty="0"/>
              <a:t>- "Understanding Home Ranges." </a:t>
            </a:r>
            <a:r>
              <a:rPr lang="en-US" sz="1400" i="1" dirty="0"/>
              <a:t>Snow Leopard Trust</a:t>
            </a:r>
            <a:r>
              <a:rPr lang="en-US" sz="1400" dirty="0"/>
              <a:t>, </a:t>
            </a:r>
            <a:r>
              <a:rPr lang="en-US" sz="1400" dirty="0">
                <a:hlinkClick r:id="rId2"/>
              </a:rPr>
              <a:t>https://snowleopard.org/understanding-home-ranges/</a:t>
            </a:r>
            <a:r>
              <a:rPr lang="en-US" sz="1400" dirty="0"/>
              <a:t>. </a:t>
            </a:r>
          </a:p>
          <a:p>
            <a:r>
              <a:rPr lang="en-US" sz="1400" b="1" dirty="0"/>
              <a:t>Major findings: </a:t>
            </a:r>
            <a:r>
              <a:rPr lang="en-US" sz="1400" dirty="0"/>
              <a:t>Collared leopards moved around substantially until they were about three years old, after which they settled into more stable home ranges. If a cat shifted to a new area and settle there, the authors treated it as a permanent move, and calculated a new, separate long-term home range. </a:t>
            </a:r>
            <a:endParaRPr lang="en-US" sz="1400" b="1" dirty="0"/>
          </a:p>
        </p:txBody>
      </p:sp>
      <p:pic>
        <p:nvPicPr>
          <p:cNvPr id="5" name="Picture 4" descr="A map of snow leopards&#10;&#10;Description automatically generated">
            <a:extLst>
              <a:ext uri="{FF2B5EF4-FFF2-40B4-BE49-F238E27FC236}">
                <a16:creationId xmlns:a16="http://schemas.microsoft.com/office/drawing/2014/main" id="{6A4882B8-DBC5-A4B1-49EB-33A82BA795E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2198236"/>
            <a:ext cx="7315200" cy="4465243"/>
          </a:xfrm>
          <a:prstGeom prst="rect">
            <a:avLst/>
          </a:prstGeom>
        </p:spPr>
      </p:pic>
    </p:spTree>
    <p:extLst>
      <p:ext uri="{BB962C8B-B14F-4D97-AF65-F5344CB8AC3E}">
        <p14:creationId xmlns:p14="http://schemas.microsoft.com/office/powerpoint/2010/main" val="2313200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384995"/>
          </a:xfrm>
          <a:prstGeom prst="rect">
            <a:avLst/>
          </a:prstGeom>
          <a:noFill/>
        </p:spPr>
        <p:txBody>
          <a:bodyPr wrap="square" rtlCol="0">
            <a:spAutoFit/>
          </a:bodyPr>
          <a:lstStyle/>
          <a:p>
            <a:r>
              <a:rPr lang="en-US" sz="1400" b="1" u="sng" dirty="0"/>
              <a:t>Common Raven</a:t>
            </a:r>
          </a:p>
          <a:p>
            <a:r>
              <a:rPr lang="en-US" sz="1400" b="1" dirty="0" err="1"/>
              <a:t>Scarpignato</a:t>
            </a:r>
            <a:r>
              <a:rPr lang="en-US" sz="1400" b="1" dirty="0"/>
              <a:t> 2011 - </a:t>
            </a:r>
            <a:r>
              <a:rPr lang="en-US" sz="1400" dirty="0"/>
              <a:t>Home range and habitat use of breeding Common Ravens in Redwood National and State Parks.</a:t>
            </a:r>
            <a:endParaRPr lang="en-US" sz="1400" b="1" dirty="0"/>
          </a:p>
          <a:p>
            <a:r>
              <a:rPr lang="en-US" sz="1400" b="1" dirty="0"/>
              <a:t>Major findings: </a:t>
            </a:r>
            <a:r>
              <a:rPr lang="en-US" sz="1400" dirty="0"/>
              <a:t>There was little home range overlap between adjacent ravens. The small areas of overlap centered on anthropogenic food sources that occurred at adjacent territory boundaries. </a:t>
            </a:r>
            <a:endParaRPr lang="en-US" sz="1400" b="1" dirty="0"/>
          </a:p>
        </p:txBody>
      </p:sp>
      <p:pic>
        <p:nvPicPr>
          <p:cNvPr id="3" name="Picture 2" descr="A map of a large area&#10;&#10;Description automatically generated">
            <a:extLst>
              <a:ext uri="{FF2B5EF4-FFF2-40B4-BE49-F238E27FC236}">
                <a16:creationId xmlns:a16="http://schemas.microsoft.com/office/drawing/2014/main" id="{92BBD854-4DF2-143C-DCD8-FF4F463D01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8870" y="1680114"/>
            <a:ext cx="5537459" cy="8088423"/>
          </a:xfrm>
          <a:prstGeom prst="rect">
            <a:avLst/>
          </a:prstGeom>
        </p:spPr>
      </p:pic>
    </p:spTree>
    <p:extLst>
      <p:ext uri="{BB962C8B-B14F-4D97-AF65-F5344CB8AC3E}">
        <p14:creationId xmlns:p14="http://schemas.microsoft.com/office/powerpoint/2010/main" val="3876821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95693" y="0"/>
            <a:ext cx="7123814" cy="9284593"/>
          </a:xfrm>
          <a:prstGeom prst="rect">
            <a:avLst/>
          </a:prstGeom>
          <a:noFill/>
        </p:spPr>
        <p:txBody>
          <a:bodyPr wrap="square" rtlCol="0">
            <a:spAutoFit/>
          </a:bodyPr>
          <a:lstStyle/>
          <a:p>
            <a:pPr marL="0" marR="0">
              <a:spcBef>
                <a:spcPts val="0"/>
              </a:spcBef>
              <a:spcAft>
                <a:spcPts val="0"/>
              </a:spcAft>
            </a:pPr>
            <a:r>
              <a:rPr lang="en-US" sz="1100" b="1" kern="100" dirty="0">
                <a:effectLst/>
                <a:latin typeface="Aptos" panose="020B0004020202020204" pitchFamily="34" charset="0"/>
                <a:ea typeface="Aptos" panose="020B0004020202020204" pitchFamily="34" charset="0"/>
                <a:cs typeface="Times New Roman" panose="02020603050405020304" pitchFamily="18" charset="0"/>
              </a:rPr>
              <a:t>References</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Murphy, K., Wilmot, J., Copeland, J., Tyers, D., and J. Squires. 2011. Wolverines in Greater Yellowstone. </a:t>
            </a:r>
            <a:r>
              <a:rPr lang="en-US" sz="1100" i="1" kern="100" dirty="0">
                <a:effectLst/>
                <a:latin typeface="Aptos" panose="020B0004020202020204" pitchFamily="34" charset="0"/>
                <a:ea typeface="Aptos" panose="020B0004020202020204" pitchFamily="34" charset="0"/>
                <a:cs typeface="Times New Roman" panose="02020603050405020304" pitchFamily="18" charset="0"/>
              </a:rPr>
              <a:t>Yellowstone Science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19</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(3).</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Copeland, J. P. and R. E. Yates. 2008. Wolverine population assessment in Glacier National Park, Comprehensive Summary Update. Report to the USDA Forest Service, Rocky Mountain Research Station, Missoula, MT. </a:t>
            </a:r>
          </a:p>
          <a:p>
            <a:pPr marL="0" marR="0">
              <a:spcBef>
                <a:spcPts val="0"/>
              </a:spcBef>
              <a:spcAft>
                <a:spcPts val="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p>
          <a:p>
            <a:pPr marL="0" marR="0">
              <a:spcBef>
                <a:spcPts val="0"/>
              </a:spcBef>
              <a:spcAft>
                <a:spcPts val="800"/>
              </a:spcAf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Elbroch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LM, Levy M,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Lubell</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M, Quigley H, Caragiulo A (2017). Adaptive social strategies in a solitary carnivore. </a:t>
            </a:r>
            <a:r>
              <a:rPr lang="en-US" sz="1100" i="1" kern="100" dirty="0">
                <a:effectLst/>
                <a:latin typeface="Aptos" panose="020B0004020202020204" pitchFamily="34" charset="0"/>
                <a:ea typeface="Aptos" panose="020B0004020202020204" pitchFamily="34" charset="0"/>
                <a:cs typeface="Times New Roman" panose="02020603050405020304" pitchFamily="18" charset="0"/>
              </a:rPr>
              <a:t>Sci Adv</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3:</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e1701218.</a:t>
            </a:r>
          </a:p>
          <a:p>
            <a:pPr marL="0" marR="0">
              <a:spcBef>
                <a:spcPts val="0"/>
              </a:spcBef>
              <a:spcAft>
                <a:spcPts val="800"/>
              </a:spcAft>
            </a:pP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Elbroch</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L. M.,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Lendrum</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P. E., Quigley, H. and A.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Caraguilo</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2016. Spatial overlap in a solitary carnivore: support for the land tenure, kinship or resource dispersion hypotheses? </a:t>
            </a:r>
            <a:r>
              <a:rPr lang="en-US" sz="1100" i="1" kern="100" dirty="0">
                <a:effectLst/>
                <a:latin typeface="Aptos" panose="020B0004020202020204" pitchFamily="34" charset="0"/>
                <a:ea typeface="Aptos" panose="020B0004020202020204" pitchFamily="34" charset="0"/>
                <a:cs typeface="Times New Roman" panose="02020603050405020304" pitchFamily="18" charset="0"/>
              </a:rPr>
              <a:t>Journal of Animal Ecology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85</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(2): 487-496</a:t>
            </a:r>
          </a:p>
          <a:p>
            <a:pPr marL="0" marR="0">
              <a:spcBef>
                <a:spcPts val="0"/>
              </a:spcBef>
              <a:spcAft>
                <a:spcPts val="800"/>
              </a:spcAft>
            </a:pPr>
            <a:r>
              <a:rPr lang="en-US" sz="1100" kern="100" dirty="0">
                <a:effectLst/>
                <a:latin typeface="Aptos" panose="020B0004020202020204" pitchFamily="34" charset="0"/>
                <a:ea typeface="Aptos" panose="020B0004020202020204" pitchFamily="34" charset="0"/>
                <a:cs typeface="Times New Roman" panose="02020603050405020304" pitchFamily="18" charset="0"/>
              </a:rPr>
              <a:t>Thorne, E. D., </a:t>
            </a:r>
            <a:r>
              <a:rPr lang="en-US" sz="1100" kern="100" dirty="0" err="1">
                <a:effectLst/>
                <a:latin typeface="Aptos" panose="020B0004020202020204" pitchFamily="34" charset="0"/>
                <a:ea typeface="Aptos" panose="020B0004020202020204" pitchFamily="34" charset="0"/>
                <a:cs typeface="Times New Roman" panose="02020603050405020304" pitchFamily="18" charset="0"/>
              </a:rPr>
              <a:t>Fies</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 M. L., and W. M. Ford. 2024. Home range size and resource use by eastern spotted skunks in Virginia. </a:t>
            </a:r>
            <a:r>
              <a:rPr lang="en-US" sz="1100" i="1" kern="100" dirty="0">
                <a:effectLst/>
                <a:latin typeface="Aptos" panose="020B0004020202020204" pitchFamily="34" charset="0"/>
                <a:ea typeface="Aptos" panose="020B0004020202020204" pitchFamily="34" charset="0"/>
                <a:cs typeface="Times New Roman" panose="02020603050405020304" pitchFamily="18" charset="0"/>
              </a:rPr>
              <a:t>Journal of the Southeastern Association of Fish and Wildlife Agencies </a:t>
            </a:r>
            <a:r>
              <a:rPr lang="en-US" sz="1100" b="1" kern="100" dirty="0">
                <a:effectLst/>
                <a:latin typeface="Aptos" panose="020B0004020202020204" pitchFamily="34" charset="0"/>
                <a:ea typeface="Aptos" panose="020B0004020202020204" pitchFamily="34" charset="0"/>
                <a:cs typeface="Times New Roman" panose="02020603050405020304" pitchFamily="18" charset="0"/>
              </a:rPr>
              <a:t>11:</a:t>
            </a:r>
            <a:r>
              <a:rPr lang="en-US" sz="1100" kern="100" dirty="0">
                <a:effectLst/>
                <a:latin typeface="Aptos" panose="020B0004020202020204" pitchFamily="34" charset="0"/>
                <a:ea typeface="Aptos" panose="020B0004020202020204" pitchFamily="34" charset="0"/>
                <a:cs typeface="Times New Roman" panose="02020603050405020304" pitchFamily="18" charset="0"/>
              </a:rPr>
              <a:t>206-214</a:t>
            </a:r>
          </a:p>
          <a:p>
            <a:pPr marL="0" marR="0">
              <a:spcBef>
                <a:spcPts val="0"/>
              </a:spcBef>
              <a:spcAft>
                <a:spcPts val="800"/>
              </a:spcAft>
            </a:pPr>
            <a:r>
              <a:rPr lang="en-US" sz="1100" kern="100" dirty="0" err="1">
                <a:latin typeface="Aptos" panose="020B0004020202020204" pitchFamily="34" charset="0"/>
                <a:ea typeface="Aptos" panose="020B0004020202020204" pitchFamily="34" charset="0"/>
                <a:cs typeface="Times New Roman" panose="02020603050405020304" pitchFamily="18" charset="0"/>
              </a:rPr>
              <a:t>Brunjes</a:t>
            </a:r>
            <a:r>
              <a:rPr lang="en-US" sz="1100" kern="100" dirty="0">
                <a:latin typeface="Aptos" panose="020B0004020202020204" pitchFamily="34" charset="0"/>
                <a:ea typeface="Aptos" panose="020B0004020202020204" pitchFamily="34" charset="0"/>
                <a:cs typeface="Times New Roman" panose="02020603050405020304" pitchFamily="18" charset="0"/>
              </a:rPr>
              <a:t>, K. J., Ballard, W. B., Humphrey, M. H., Harwell, F., McIntyre, N. E., </a:t>
            </a:r>
            <a:r>
              <a:rPr lang="en-US" sz="1100" kern="100" dirty="0" err="1">
                <a:latin typeface="Aptos" panose="020B0004020202020204" pitchFamily="34" charset="0"/>
                <a:ea typeface="Aptos" panose="020B0004020202020204" pitchFamily="34" charset="0"/>
                <a:cs typeface="Times New Roman" panose="02020603050405020304" pitchFamily="18" charset="0"/>
              </a:rPr>
              <a:t>Krausman</a:t>
            </a:r>
            <a:r>
              <a:rPr lang="en-US" sz="1100" kern="100" dirty="0">
                <a:latin typeface="Aptos" panose="020B0004020202020204" pitchFamily="34" charset="0"/>
                <a:ea typeface="Aptos" panose="020B0004020202020204" pitchFamily="34" charset="0"/>
                <a:cs typeface="Times New Roman" panose="02020603050405020304" pitchFamily="18" charset="0"/>
              </a:rPr>
              <a:t>, P. R. and M. C. Wallace. 2009. Home-range size and overlap of sympatric male mule and white-tailed deer in Texas. </a:t>
            </a:r>
            <a:r>
              <a:rPr lang="en-US" sz="1100" i="1" kern="100" dirty="0">
                <a:latin typeface="Aptos" panose="020B0004020202020204" pitchFamily="34" charset="0"/>
                <a:ea typeface="Aptos" panose="020B0004020202020204" pitchFamily="34" charset="0"/>
                <a:cs typeface="Times New Roman" panose="02020603050405020304" pitchFamily="18" charset="0"/>
              </a:rPr>
              <a:t>Western North American Naturalist </a:t>
            </a:r>
            <a:r>
              <a:rPr lang="en-US" sz="1100" b="1" kern="100" dirty="0">
                <a:latin typeface="Aptos" panose="020B0004020202020204" pitchFamily="34" charset="0"/>
                <a:ea typeface="Aptos" panose="020B0004020202020204" pitchFamily="34" charset="0"/>
                <a:cs typeface="Times New Roman" panose="02020603050405020304" pitchFamily="18" charset="0"/>
              </a:rPr>
              <a:t>69</a:t>
            </a:r>
            <a:r>
              <a:rPr lang="en-US" sz="1100" kern="100" dirty="0">
                <a:latin typeface="Aptos" panose="020B0004020202020204" pitchFamily="34" charset="0"/>
                <a:ea typeface="Aptos" panose="020B0004020202020204" pitchFamily="34" charset="0"/>
                <a:cs typeface="Times New Roman" panose="02020603050405020304" pitchFamily="18" charset="0"/>
              </a:rPr>
              <a:t>(1): 125-130</a:t>
            </a:r>
          </a:p>
          <a:p>
            <a:pPr marL="0" marR="0">
              <a:spcBef>
                <a:spcPts val="0"/>
              </a:spcBef>
              <a:spcAft>
                <a:spcPts val="800"/>
              </a:spcAft>
            </a:pPr>
            <a:r>
              <a:rPr lang="en-US" sz="1100" dirty="0" err="1"/>
              <a:t>Cederlund</a:t>
            </a:r>
            <a:r>
              <a:rPr lang="en-US" sz="1100" dirty="0"/>
              <a:t>, G. N., &amp; </a:t>
            </a:r>
            <a:r>
              <a:rPr lang="en-US" sz="1100" dirty="0" err="1"/>
              <a:t>Okarma</a:t>
            </a:r>
            <a:r>
              <a:rPr lang="en-US" sz="1100" dirty="0"/>
              <a:t>, H. (1988). Home Range and Habitat Use of Adult Female Moose. </a:t>
            </a:r>
            <a:r>
              <a:rPr lang="en-US" sz="1100" i="1" dirty="0"/>
              <a:t>The Journal of Wildlife Management, 52</a:t>
            </a:r>
            <a:r>
              <a:rPr lang="en-US" sz="1100" dirty="0"/>
              <a:t>(2), 336-343.</a:t>
            </a:r>
          </a:p>
          <a:p>
            <a:r>
              <a:rPr lang="en-US" sz="1100" dirty="0"/>
              <a:t>Riley, S. P. D. (2006). Spatial Ecology of Bobcats and Gray Foxes in Urban and Rural Zones of a National Park. </a:t>
            </a:r>
            <a:r>
              <a:rPr lang="en-US" sz="1100" i="1" dirty="0"/>
              <a:t>The Journal of Wildlife Management, 70</a:t>
            </a:r>
            <a:r>
              <a:rPr lang="en-US" sz="1100" dirty="0"/>
              <a:t>(5), 1425-1435.</a:t>
            </a:r>
          </a:p>
          <a:p>
            <a:endParaRPr lang="en-US" sz="1100" dirty="0"/>
          </a:p>
          <a:p>
            <a:r>
              <a:rPr lang="en-US" sz="1100" dirty="0"/>
              <a:t>Grinder, M. I., &amp; </a:t>
            </a:r>
            <a:r>
              <a:rPr lang="en-US" sz="1100" dirty="0" err="1"/>
              <a:t>Krausman</a:t>
            </a:r>
            <a:r>
              <a:rPr lang="en-US" sz="1100" dirty="0"/>
              <a:t>, P. R. (2001). Home Range, Habitat Use, and Nocturnal Activity of Coyotes in an Urban Environment. </a:t>
            </a:r>
            <a:r>
              <a:rPr lang="en-US" sz="1100" i="1" dirty="0"/>
              <a:t>The Journal of Wildlife Management, 65</a:t>
            </a:r>
            <a:r>
              <a:rPr lang="en-US" sz="1100" dirty="0"/>
              <a:t>(4), 887-898.</a:t>
            </a:r>
          </a:p>
          <a:p>
            <a:endParaRPr lang="en-US" sz="1100" dirty="0"/>
          </a:p>
          <a:p>
            <a:r>
              <a:rPr lang="en-US" sz="1100" dirty="0"/>
              <a:t>Hamilton, C. M. (2009). </a:t>
            </a:r>
            <a:r>
              <a:rPr lang="en-US" sz="1100" i="1" dirty="0"/>
              <a:t>Home range size and habitat selection of timber rattlesnakes (Crotalus </a:t>
            </a:r>
            <a:r>
              <a:rPr lang="en-US" sz="1100" i="1" dirty="0" err="1"/>
              <a:t>horridus</a:t>
            </a:r>
            <a:r>
              <a:rPr lang="en-US" sz="1100" i="1" dirty="0"/>
              <a:t>) in southwestern Wisconsin</a:t>
            </a:r>
            <a:r>
              <a:rPr lang="en-US" sz="1100" dirty="0"/>
              <a:t>. (Master's thesis). University of Wisconsin-Stevens Point, College of Natural Resources.</a:t>
            </a:r>
          </a:p>
          <a:p>
            <a:endParaRPr lang="en-US" sz="1100" dirty="0"/>
          </a:p>
          <a:p>
            <a:r>
              <a:rPr lang="en-US" sz="1100" dirty="0" err="1"/>
              <a:t>Mattisson</a:t>
            </a:r>
            <a:r>
              <a:rPr lang="en-US" sz="1100" dirty="0"/>
              <a:t>, J., Sand, H., </a:t>
            </a:r>
            <a:r>
              <a:rPr lang="en-US" sz="1100" dirty="0" err="1"/>
              <a:t>Wabakken</a:t>
            </a:r>
            <a:r>
              <a:rPr lang="en-US" sz="1100" dirty="0"/>
              <a:t>, P., </a:t>
            </a:r>
            <a:r>
              <a:rPr lang="en-US" sz="1100" dirty="0" err="1"/>
              <a:t>Gervasi</a:t>
            </a:r>
            <a:r>
              <a:rPr lang="en-US" sz="1100" dirty="0"/>
              <a:t>, V., </a:t>
            </a:r>
            <a:r>
              <a:rPr lang="en-US" sz="1100" dirty="0" err="1"/>
              <a:t>Liberg</a:t>
            </a:r>
            <a:r>
              <a:rPr lang="en-US" sz="1100" dirty="0"/>
              <a:t>, O., Linnell, J. D. C., </a:t>
            </a:r>
            <a:r>
              <a:rPr lang="en-US" sz="1100" dirty="0" err="1"/>
              <a:t>Rauset</a:t>
            </a:r>
            <a:r>
              <a:rPr lang="en-US" sz="1100" dirty="0"/>
              <a:t>, G. R., &amp; Pedersen, H. C. (2013). Home range size variation in a recovering wolf population: Evaluating the effect of environmental, demographic, and social factors. </a:t>
            </a:r>
            <a:r>
              <a:rPr lang="en-US" sz="1100" i="1" dirty="0" err="1"/>
              <a:t>Oecologia</a:t>
            </a:r>
            <a:r>
              <a:rPr lang="en-US" sz="1100" i="1" dirty="0"/>
              <a:t>, 173</a:t>
            </a:r>
            <a:r>
              <a:rPr lang="en-US" sz="1100" dirty="0"/>
              <a:t>(3), 813–825.</a:t>
            </a:r>
          </a:p>
          <a:p>
            <a:endParaRPr lang="en-US" sz="1100" kern="100" dirty="0">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en-US" sz="1100" dirty="0"/>
              <a:t>Esri Canada. (2024). </a:t>
            </a:r>
            <a:r>
              <a:rPr lang="en-US" sz="1100" i="1" dirty="0"/>
              <a:t>Wolf Tracks: More than 30,000 tracking points from three wolf individuals, January 9th to May 14, near Fort McMurray, Alberta</a:t>
            </a:r>
            <a:r>
              <a:rPr lang="en-US" sz="1100" dirty="0"/>
              <a:t>. ArcGIS </a:t>
            </a:r>
            <a:r>
              <a:rPr lang="en-US" sz="1100" dirty="0" err="1"/>
              <a:t>StoryMaps</a:t>
            </a:r>
            <a:r>
              <a:rPr lang="en-US" sz="1100" dirty="0"/>
              <a:t>. Retrieved from </a:t>
            </a:r>
            <a:r>
              <a:rPr lang="en-US" sz="1100" dirty="0">
                <a:hlinkClick r:id="rId2"/>
              </a:rPr>
              <a:t>https://storymaps.arcgis.com/stories/32412cf13731440582fe051cd360b009</a:t>
            </a:r>
            <a:endParaRPr lang="en-US" sz="1100" dirty="0"/>
          </a:p>
          <a:p>
            <a:pPr marL="0" marR="0">
              <a:spcBef>
                <a:spcPts val="0"/>
              </a:spcBef>
              <a:spcAft>
                <a:spcPts val="800"/>
              </a:spcAft>
            </a:pPr>
            <a:r>
              <a:rPr lang="en-US" sz="1100" dirty="0"/>
              <a:t>Loveridge, A. J., </a:t>
            </a:r>
            <a:r>
              <a:rPr lang="en-US" sz="1100" dirty="0" err="1"/>
              <a:t>Valeix</a:t>
            </a:r>
            <a:r>
              <a:rPr lang="en-US" sz="1100" dirty="0"/>
              <a:t>, M., Davidson, Z., </a:t>
            </a:r>
            <a:r>
              <a:rPr lang="en-US" sz="1100" dirty="0" err="1"/>
              <a:t>Murindagomo</a:t>
            </a:r>
            <a:r>
              <a:rPr lang="en-US" sz="1100" dirty="0"/>
              <a:t>, F., Fritz, H., &amp; Macdonald, D. W. (2009). Changes in home range size of African lions in relation to pride size and prey biomass in a semi-arid savanna. </a:t>
            </a:r>
            <a:r>
              <a:rPr lang="en-US" sz="1100" i="1" dirty="0" err="1"/>
              <a:t>Ecography</a:t>
            </a:r>
            <a:r>
              <a:rPr lang="en-US" sz="1100" i="1" dirty="0"/>
              <a:t>, 32</a:t>
            </a:r>
            <a:r>
              <a:rPr lang="en-US" sz="1100" dirty="0"/>
              <a:t>(6), 953–962.</a:t>
            </a:r>
            <a:endParaRPr lang="en-US" sz="1100" kern="100" dirty="0">
              <a:latin typeface="Aptos" panose="020B0004020202020204" pitchFamily="34" charset="0"/>
              <a:ea typeface="Aptos" panose="020B0004020202020204" pitchFamily="34" charset="0"/>
              <a:cs typeface="Times New Roman" panose="02020603050405020304" pitchFamily="18" charset="0"/>
            </a:endParaRPr>
          </a:p>
          <a:p>
            <a:pPr marL="0" marR="0">
              <a:spcBef>
                <a:spcPts val="0"/>
              </a:spcBef>
              <a:spcAft>
                <a:spcPts val="800"/>
              </a:spcAft>
            </a:pPr>
            <a:r>
              <a:rPr lang="en-US" sz="1100" dirty="0"/>
              <a:t>Wiesel, I. (2007). </a:t>
            </a:r>
            <a:r>
              <a:rPr lang="en-US" sz="1100" i="1" dirty="0"/>
              <a:t>Demography of Brown Hyenas in Inland Areas of the </a:t>
            </a:r>
            <a:r>
              <a:rPr lang="en-US" sz="1100" i="1" dirty="0" err="1"/>
              <a:t>Sperrgebiet</a:t>
            </a:r>
            <a:r>
              <a:rPr lang="en-US" sz="1100" i="1" dirty="0"/>
              <a:t>, Namibia</a:t>
            </a:r>
            <a:r>
              <a:rPr lang="en-US" sz="1100" dirty="0"/>
              <a:t>. Final Report.</a:t>
            </a:r>
          </a:p>
          <a:p>
            <a:pPr marL="0" marR="0">
              <a:spcBef>
                <a:spcPts val="0"/>
              </a:spcBef>
              <a:spcAft>
                <a:spcPts val="800"/>
              </a:spcAft>
            </a:pPr>
            <a:r>
              <a:rPr lang="en-US" sz="1100" dirty="0"/>
              <a:t>Snow Leopard Trust. "Understanding Home Ranges." </a:t>
            </a:r>
            <a:r>
              <a:rPr lang="en-US" sz="1100" i="1" dirty="0"/>
              <a:t>Snow Leopard Trust</a:t>
            </a:r>
            <a:r>
              <a:rPr lang="en-US" sz="1100" dirty="0"/>
              <a:t>, </a:t>
            </a:r>
            <a:r>
              <a:rPr lang="en-US" sz="1100" dirty="0">
                <a:hlinkClick r:id="rId3"/>
              </a:rPr>
              <a:t>https://snowleopard.org/understanding-home-ranges/</a:t>
            </a:r>
            <a:r>
              <a:rPr lang="en-US" sz="1100" dirty="0"/>
              <a:t>. Accessed 26 Dec. 2024.</a:t>
            </a:r>
          </a:p>
          <a:p>
            <a:pPr marL="0" marR="0">
              <a:spcBef>
                <a:spcPts val="0"/>
              </a:spcBef>
              <a:spcAft>
                <a:spcPts val="800"/>
              </a:spcAft>
            </a:pPr>
            <a:r>
              <a:rPr lang="en-US" sz="1100" dirty="0" err="1"/>
              <a:t>Crupi</a:t>
            </a:r>
            <a:r>
              <a:rPr lang="en-US" sz="1100" dirty="0"/>
              <a:t>, Anthony P., Rodney W. Flynn, LaVern R. </a:t>
            </a:r>
            <a:r>
              <a:rPr lang="en-US" sz="1100" dirty="0" err="1"/>
              <a:t>Beier</a:t>
            </a:r>
            <a:r>
              <a:rPr lang="en-US" sz="1100" dirty="0"/>
              <a:t>, David P. </a:t>
            </a:r>
            <a:r>
              <a:rPr lang="en-US" sz="1100" dirty="0" err="1"/>
              <a:t>Gregovich</a:t>
            </a:r>
            <a:r>
              <a:rPr lang="en-US" sz="1100" dirty="0"/>
              <a:t>, and Jason N. Waite. 2014. </a:t>
            </a:r>
            <a:r>
              <a:rPr lang="en-US" sz="1100" i="1" dirty="0"/>
              <a:t>Movement Patterns, Home Range Size, and Resource Selection of Brown Bears Near the Malaspina Glacier, Southeast Alaska</a:t>
            </a:r>
            <a:r>
              <a:rPr lang="en-US" sz="1100" dirty="0"/>
              <a:t>. Alaska Department of Fish and Game, Final Wildlife Research Report.</a:t>
            </a:r>
          </a:p>
          <a:p>
            <a:pPr marL="0" marR="0">
              <a:spcBef>
                <a:spcPts val="0"/>
              </a:spcBef>
              <a:spcAft>
                <a:spcPts val="800"/>
              </a:spcAft>
            </a:pPr>
            <a:r>
              <a:rPr lang="en-US" sz="1100" dirty="0" err="1"/>
              <a:t>Scarpignato</a:t>
            </a:r>
            <a:r>
              <a:rPr lang="en-US" sz="1100" dirty="0"/>
              <a:t>, A. L. (2011). </a:t>
            </a:r>
            <a:r>
              <a:rPr lang="en-US" sz="1100" i="1" dirty="0"/>
              <a:t>Home range and habitat use of breeding Common Ravens in Redwood National and State Parks</a:t>
            </a:r>
            <a:r>
              <a:rPr lang="en-US" sz="1100" dirty="0"/>
              <a:t> (Master's thesis, Humboldt State University).</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323625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446550"/>
          </a:xfrm>
          <a:prstGeom prst="rect">
            <a:avLst/>
          </a:prstGeom>
          <a:noFill/>
        </p:spPr>
        <p:txBody>
          <a:bodyPr wrap="square" rtlCol="0">
            <a:spAutoFit/>
          </a:bodyPr>
          <a:lstStyle/>
          <a:p>
            <a:r>
              <a:rPr lang="en-US" sz="1400" b="1" u="sng" dirty="0"/>
              <a:t>Gray Wolf</a:t>
            </a:r>
          </a:p>
          <a:p>
            <a:r>
              <a:rPr lang="en-US" sz="1400" b="1" dirty="0"/>
              <a:t>Esri Canada. (2024). </a:t>
            </a:r>
            <a:r>
              <a:rPr lang="en-US" sz="1400" dirty="0"/>
              <a:t>Wolf Tracks: More than 30,000 tracking points from three wolf individuals, January 9th to May 14, near Fort McMurray, Alberta. ArcGIS </a:t>
            </a:r>
            <a:r>
              <a:rPr lang="en-US" sz="1400" dirty="0" err="1"/>
              <a:t>StoryMaps</a:t>
            </a:r>
            <a:r>
              <a:rPr lang="en-US" sz="1400" dirty="0"/>
              <a:t>. Retrieved from </a:t>
            </a:r>
            <a:r>
              <a:rPr lang="en-US" sz="1400" u="sng" dirty="0">
                <a:solidFill>
                  <a:srgbClr val="0070C0"/>
                </a:solidFill>
                <a:hlinkClick r:id="rId2"/>
              </a:rPr>
              <a:t>https://storymaps.arcgis.com/stories/32412cf13731440582fe051cd360b009</a:t>
            </a:r>
            <a:endParaRPr lang="en-US" sz="1400" u="sng" dirty="0">
              <a:solidFill>
                <a:srgbClr val="0070C0"/>
              </a:solidFill>
            </a:endParaRPr>
          </a:p>
          <a:p>
            <a:endParaRPr lang="en-US" b="1" dirty="0"/>
          </a:p>
        </p:txBody>
      </p:sp>
      <p:pic>
        <p:nvPicPr>
          <p:cNvPr id="3" name="Picture 2" descr="A map of a forest&#10;&#10;Description automatically generated">
            <a:extLst>
              <a:ext uri="{FF2B5EF4-FFF2-40B4-BE49-F238E27FC236}">
                <a16:creationId xmlns:a16="http://schemas.microsoft.com/office/drawing/2014/main" id="{9559F227-B17A-414F-5BFD-143BB7A3124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2548" y="1688506"/>
            <a:ext cx="7090104" cy="4502801"/>
          </a:xfrm>
          <a:prstGeom prst="rect">
            <a:avLst/>
          </a:prstGeom>
        </p:spPr>
      </p:pic>
    </p:spTree>
    <p:extLst>
      <p:ext uri="{BB962C8B-B14F-4D97-AF65-F5344CB8AC3E}">
        <p14:creationId xmlns:p14="http://schemas.microsoft.com/office/powerpoint/2010/main" val="441434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661993"/>
          </a:xfrm>
          <a:prstGeom prst="rect">
            <a:avLst/>
          </a:prstGeom>
          <a:noFill/>
        </p:spPr>
        <p:txBody>
          <a:bodyPr wrap="square" rtlCol="0">
            <a:spAutoFit/>
          </a:bodyPr>
          <a:lstStyle/>
          <a:p>
            <a:r>
              <a:rPr lang="en-US" sz="1400" b="1" u="sng" dirty="0"/>
              <a:t>African Lion</a:t>
            </a:r>
          </a:p>
          <a:p>
            <a:r>
              <a:rPr lang="en-US" sz="1400" b="1" dirty="0"/>
              <a:t>Loveridge et al. 2009 - </a:t>
            </a:r>
            <a:r>
              <a:rPr lang="en-US" sz="1400" dirty="0"/>
              <a:t>Changes in home range size of African lions in relation to pride size and prey biomass in a semi-arid savanna.</a:t>
            </a:r>
          </a:p>
          <a:p>
            <a:r>
              <a:rPr lang="en-US" sz="1400" b="1" dirty="0"/>
              <a:t>Major findings</a:t>
            </a:r>
            <a:r>
              <a:rPr lang="en-US" sz="1400" dirty="0"/>
              <a:t>: Female home range size increased as pride biomass increased, which could suggest expansionism. Once controlled for pride biomass, home range size decreased as prey biomass increased.</a:t>
            </a:r>
          </a:p>
          <a:p>
            <a:endParaRPr lang="en-US" b="1" dirty="0"/>
          </a:p>
        </p:txBody>
      </p:sp>
      <p:pic>
        <p:nvPicPr>
          <p:cNvPr id="5" name="Picture 4" descr="A map of a camp area&#10;&#10;Description automatically generated">
            <a:extLst>
              <a:ext uri="{FF2B5EF4-FFF2-40B4-BE49-F238E27FC236}">
                <a16:creationId xmlns:a16="http://schemas.microsoft.com/office/drawing/2014/main" id="{A9E032BD-4C84-CA35-09F0-408F932E140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57112"/>
            <a:ext cx="7315200" cy="4986145"/>
          </a:xfrm>
          <a:prstGeom prst="rect">
            <a:avLst/>
          </a:prstGeom>
        </p:spPr>
      </p:pic>
    </p:spTree>
    <p:extLst>
      <p:ext uri="{BB962C8B-B14F-4D97-AF65-F5344CB8AC3E}">
        <p14:creationId xmlns:p14="http://schemas.microsoft.com/office/powerpoint/2010/main" val="3694289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661993"/>
          </a:xfrm>
          <a:prstGeom prst="rect">
            <a:avLst/>
          </a:prstGeom>
          <a:noFill/>
        </p:spPr>
        <p:txBody>
          <a:bodyPr wrap="square" rtlCol="0">
            <a:spAutoFit/>
          </a:bodyPr>
          <a:lstStyle/>
          <a:p>
            <a:r>
              <a:rPr lang="en-US" sz="1400" b="1" u="sng" dirty="0"/>
              <a:t>Coyote</a:t>
            </a:r>
          </a:p>
          <a:p>
            <a:r>
              <a:rPr lang="en-US" sz="1400" b="1" dirty="0"/>
              <a:t>Grinder &amp; </a:t>
            </a:r>
            <a:r>
              <a:rPr lang="en-US" sz="1400" b="1" dirty="0" err="1"/>
              <a:t>Krausman</a:t>
            </a:r>
            <a:r>
              <a:rPr lang="en-US" sz="1400" b="1" dirty="0"/>
              <a:t> 2001 - </a:t>
            </a:r>
            <a:r>
              <a:rPr lang="en-US" sz="1400" dirty="0"/>
              <a:t>Home Range, Habitat Use, and Nocturnal Activity of Coyotes in an Urban Environment.</a:t>
            </a:r>
          </a:p>
          <a:p>
            <a:r>
              <a:rPr lang="en-US" sz="1400" b="1" dirty="0"/>
              <a:t>Major findings: </a:t>
            </a:r>
            <a:r>
              <a:rPr lang="en-US" sz="1400" dirty="0"/>
              <a:t>Found no statistically significant difference in home range size by sex or season. Coyote home ranges were stable through time, likely due to the abundance of food in the urban study area.</a:t>
            </a:r>
            <a:endParaRPr lang="en-US" sz="1400" b="1" dirty="0"/>
          </a:p>
          <a:p>
            <a:endParaRPr lang="en-US" dirty="0"/>
          </a:p>
        </p:txBody>
      </p:sp>
      <p:pic>
        <p:nvPicPr>
          <p:cNvPr id="5" name="Picture 4" descr="A map of a city&#10;&#10;Description automatically generated">
            <a:extLst>
              <a:ext uri="{FF2B5EF4-FFF2-40B4-BE49-F238E27FC236}">
                <a16:creationId xmlns:a16="http://schemas.microsoft.com/office/drawing/2014/main" id="{C9406269-0DC7-9F1A-8B69-918CAAD0C7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373760"/>
            <a:ext cx="7315200" cy="5310880"/>
          </a:xfrm>
          <a:prstGeom prst="rect">
            <a:avLst/>
          </a:prstGeom>
        </p:spPr>
      </p:pic>
    </p:spTree>
    <p:extLst>
      <p:ext uri="{BB962C8B-B14F-4D97-AF65-F5344CB8AC3E}">
        <p14:creationId xmlns:p14="http://schemas.microsoft.com/office/powerpoint/2010/main" val="1807433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446550"/>
          </a:xfrm>
          <a:prstGeom prst="rect">
            <a:avLst/>
          </a:prstGeom>
          <a:noFill/>
        </p:spPr>
        <p:txBody>
          <a:bodyPr wrap="square" rtlCol="0">
            <a:spAutoFit/>
          </a:bodyPr>
          <a:lstStyle/>
          <a:p>
            <a:r>
              <a:rPr lang="en-US" sz="1400" b="1" u="sng" dirty="0"/>
              <a:t>Gray Fox</a:t>
            </a:r>
          </a:p>
          <a:p>
            <a:r>
              <a:rPr lang="en-US" sz="1400" b="1" dirty="0"/>
              <a:t>Riley 2006 - </a:t>
            </a:r>
            <a:r>
              <a:rPr lang="en-US" sz="1400" dirty="0"/>
              <a:t>Spatial Ecology of Bobcats and Gray Foxes in Urban and Rural Zones of a National Park. </a:t>
            </a:r>
          </a:p>
          <a:p>
            <a:r>
              <a:rPr lang="en-US" sz="1400" b="1" dirty="0"/>
              <a:t>Major findings: </a:t>
            </a:r>
            <a:r>
              <a:rPr lang="en-US" sz="1400" dirty="0"/>
              <a:t>Home range size and overlap were not significantly different between urban and rural zones. </a:t>
            </a:r>
            <a:endParaRPr lang="en-US" sz="1400" b="1" dirty="0"/>
          </a:p>
          <a:p>
            <a:endParaRPr lang="en-US" dirty="0"/>
          </a:p>
        </p:txBody>
      </p:sp>
      <p:pic>
        <p:nvPicPr>
          <p:cNvPr id="3" name="Picture 2" descr="A map of the pacific ocean&#10;&#10;Description automatically generated">
            <a:extLst>
              <a:ext uri="{FF2B5EF4-FFF2-40B4-BE49-F238E27FC236}">
                <a16:creationId xmlns:a16="http://schemas.microsoft.com/office/drawing/2014/main" id="{FA242FC8-D62B-3C1D-6E85-B7599025E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7737" y="2354252"/>
            <a:ext cx="5131112" cy="7704148"/>
          </a:xfrm>
          <a:prstGeom prst="rect">
            <a:avLst/>
          </a:prstGeom>
        </p:spPr>
      </p:pic>
    </p:spTree>
    <p:extLst>
      <p:ext uri="{BB962C8B-B14F-4D97-AF65-F5344CB8AC3E}">
        <p14:creationId xmlns:p14="http://schemas.microsoft.com/office/powerpoint/2010/main" val="95238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1169551"/>
          </a:xfrm>
          <a:prstGeom prst="rect">
            <a:avLst/>
          </a:prstGeom>
          <a:noFill/>
        </p:spPr>
        <p:txBody>
          <a:bodyPr wrap="square" rtlCol="0">
            <a:spAutoFit/>
          </a:bodyPr>
          <a:lstStyle/>
          <a:p>
            <a:r>
              <a:rPr lang="en-US" sz="1400" b="1" u="sng" dirty="0"/>
              <a:t>Bobcat</a:t>
            </a:r>
          </a:p>
          <a:p>
            <a:r>
              <a:rPr lang="en-US" sz="1400" b="1" dirty="0"/>
              <a:t>Riley 2006 - </a:t>
            </a:r>
            <a:r>
              <a:rPr lang="en-US" sz="1400" dirty="0"/>
              <a:t>Spatial Ecology of Bobcats and Gray Foxes in Urban and Rural Zones of a National Park. </a:t>
            </a:r>
          </a:p>
          <a:p>
            <a:r>
              <a:rPr lang="en-US" sz="1400" b="1" dirty="0"/>
              <a:t>Major findings: </a:t>
            </a:r>
            <a:r>
              <a:rPr lang="en-US" sz="1400" dirty="0"/>
              <a:t>Home range size decreased in urban zones, but home range overlap increased.</a:t>
            </a:r>
            <a:endParaRPr lang="en-US" dirty="0"/>
          </a:p>
        </p:txBody>
      </p:sp>
      <p:pic>
        <p:nvPicPr>
          <p:cNvPr id="9" name="Picture 8" descr="A map of the pacific ocean&#10;&#10;Description automatically generated">
            <a:extLst>
              <a:ext uri="{FF2B5EF4-FFF2-40B4-BE49-F238E27FC236}">
                <a16:creationId xmlns:a16="http://schemas.microsoft.com/office/drawing/2014/main" id="{16297D07-2A42-349F-6ABA-5A7A9114D0C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761" y="2016969"/>
            <a:ext cx="5935678" cy="8041431"/>
          </a:xfrm>
          <a:prstGeom prst="rect">
            <a:avLst/>
          </a:prstGeom>
        </p:spPr>
      </p:pic>
    </p:spTree>
    <p:extLst>
      <p:ext uri="{BB962C8B-B14F-4D97-AF65-F5344CB8AC3E}">
        <p14:creationId xmlns:p14="http://schemas.microsoft.com/office/powerpoint/2010/main" val="350314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2523768"/>
          </a:xfrm>
          <a:prstGeom prst="rect">
            <a:avLst/>
          </a:prstGeom>
          <a:noFill/>
        </p:spPr>
        <p:txBody>
          <a:bodyPr wrap="square" rtlCol="0">
            <a:spAutoFit/>
          </a:bodyPr>
          <a:lstStyle/>
          <a:p>
            <a:r>
              <a:rPr lang="en-US" sz="1400" b="1" u="sng" dirty="0"/>
              <a:t>Grizzly Bear</a:t>
            </a:r>
          </a:p>
          <a:p>
            <a:r>
              <a:rPr lang="en-US" sz="1400" b="1" dirty="0" err="1"/>
              <a:t>Crupi</a:t>
            </a:r>
            <a:r>
              <a:rPr lang="en-US" sz="1400" b="1" dirty="0"/>
              <a:t> et al. 2014 - </a:t>
            </a:r>
            <a:r>
              <a:rPr lang="en-US" sz="1400" dirty="0"/>
              <a:t>Movement Patterns, Home Range Size, and Resource Selection of Brown Bears Near the Malaspina Glacier, Southeast Alaska</a:t>
            </a:r>
          </a:p>
          <a:p>
            <a:r>
              <a:rPr lang="en-US" sz="1400" b="1" dirty="0"/>
              <a:t>Major findings: </a:t>
            </a:r>
            <a:r>
              <a:rPr lang="en-US" sz="1400" dirty="0"/>
              <a:t>Authors found no significant difference between male and female minimum convex polygon home range size estimates, but seasonal kernel density estimates of male home ranges were larger than females. Both reproductive status and season were important predictors of home range size. </a:t>
            </a:r>
            <a:endParaRPr lang="en-US" sz="1400" b="1" dirty="0"/>
          </a:p>
          <a:p>
            <a:endParaRPr lang="en-US" sz="1400" dirty="0"/>
          </a:p>
          <a:p>
            <a:endParaRPr lang="en-US" sz="1400" dirty="0"/>
          </a:p>
          <a:p>
            <a:r>
              <a:rPr lang="en-US" sz="1400" b="1" dirty="0"/>
              <a:t>Spring Ranges</a:t>
            </a:r>
          </a:p>
          <a:p>
            <a:endParaRPr lang="en-US" dirty="0"/>
          </a:p>
        </p:txBody>
      </p:sp>
      <p:pic>
        <p:nvPicPr>
          <p:cNvPr id="3" name="Picture 2" descr="A map of the north pole&#10;&#10;Description automatically generated">
            <a:extLst>
              <a:ext uri="{FF2B5EF4-FFF2-40B4-BE49-F238E27FC236}">
                <a16:creationId xmlns:a16="http://schemas.microsoft.com/office/drawing/2014/main" id="{060863DE-9CE7-E821-2E41-1C2B071DCB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503008"/>
            <a:ext cx="7315200" cy="5892147"/>
          </a:xfrm>
          <a:prstGeom prst="rect">
            <a:avLst/>
          </a:prstGeom>
        </p:spPr>
      </p:pic>
    </p:spTree>
    <p:extLst>
      <p:ext uri="{BB962C8B-B14F-4D97-AF65-F5344CB8AC3E}">
        <p14:creationId xmlns:p14="http://schemas.microsoft.com/office/powerpoint/2010/main" val="2824623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3D0E7DE-35EF-3C3D-9DCB-2D41E270E0CB}"/>
              </a:ext>
            </a:extLst>
          </p:cNvPr>
          <p:cNvSpPr txBox="1"/>
          <p:nvPr/>
        </p:nvSpPr>
        <p:spPr>
          <a:xfrm>
            <a:off x="191386" y="295119"/>
            <a:ext cx="7123814" cy="2092881"/>
          </a:xfrm>
          <a:prstGeom prst="rect">
            <a:avLst/>
          </a:prstGeom>
          <a:noFill/>
        </p:spPr>
        <p:txBody>
          <a:bodyPr wrap="square" rtlCol="0">
            <a:spAutoFit/>
          </a:bodyPr>
          <a:lstStyle/>
          <a:p>
            <a:r>
              <a:rPr lang="en-US" sz="1400" b="1" u="sng" dirty="0"/>
              <a:t>Grizzly Bear</a:t>
            </a:r>
          </a:p>
          <a:p>
            <a:r>
              <a:rPr lang="en-US" sz="1400" b="1" dirty="0" err="1"/>
              <a:t>Crupi</a:t>
            </a:r>
            <a:r>
              <a:rPr lang="en-US" sz="1400" b="1" dirty="0"/>
              <a:t> et al. 2014 - </a:t>
            </a:r>
            <a:r>
              <a:rPr lang="en-US" sz="1400" dirty="0"/>
              <a:t>Movement Patterns, Home Range Size, and Resource Selection of Brown Bears Near the Malaspina Glacier, Southeast Alaska</a:t>
            </a:r>
            <a:endParaRPr lang="en-US" sz="1400" b="1" dirty="0"/>
          </a:p>
          <a:p>
            <a:endParaRPr lang="en-US" sz="1400" dirty="0"/>
          </a:p>
          <a:p>
            <a:endParaRPr lang="en-US" sz="1400" b="1" dirty="0"/>
          </a:p>
          <a:p>
            <a:endParaRPr lang="en-US" sz="1400" b="1" dirty="0"/>
          </a:p>
          <a:p>
            <a:endParaRPr lang="en-US" sz="1400" b="1" dirty="0"/>
          </a:p>
          <a:p>
            <a:r>
              <a:rPr lang="en-US" sz="1400" b="1" dirty="0"/>
              <a:t>Early Summer Ranges</a:t>
            </a:r>
          </a:p>
          <a:p>
            <a:endParaRPr lang="en-US" dirty="0"/>
          </a:p>
        </p:txBody>
      </p:sp>
      <p:pic>
        <p:nvPicPr>
          <p:cNvPr id="5" name="Picture 4" descr="A map of the north america&#10;&#10;Description automatically generated">
            <a:extLst>
              <a:ext uri="{FF2B5EF4-FFF2-40B4-BE49-F238E27FC236}">
                <a16:creationId xmlns:a16="http://schemas.microsoft.com/office/drawing/2014/main" id="{A5A38345-9A20-9686-342D-F7B1BC86568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080297"/>
            <a:ext cx="7315200" cy="5897805"/>
          </a:xfrm>
          <a:prstGeom prst="rect">
            <a:avLst/>
          </a:prstGeom>
        </p:spPr>
      </p:pic>
    </p:spTree>
    <p:extLst>
      <p:ext uri="{BB962C8B-B14F-4D97-AF65-F5344CB8AC3E}">
        <p14:creationId xmlns:p14="http://schemas.microsoft.com/office/powerpoint/2010/main" val="15234322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312</TotalTime>
  <Words>2184</Words>
  <Application>Microsoft Macintosh PowerPoint</Application>
  <PresentationFormat>Custom</PresentationFormat>
  <Paragraphs>142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Aptos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Muench</dc:creator>
  <cp:lastModifiedBy>Kathy Muench</cp:lastModifiedBy>
  <cp:revision>27</cp:revision>
  <dcterms:created xsi:type="dcterms:W3CDTF">2024-12-26T17:05:48Z</dcterms:created>
  <dcterms:modified xsi:type="dcterms:W3CDTF">2024-12-27T20:44:42Z</dcterms:modified>
</cp:coreProperties>
</file>